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7"/>
  </p:notesMasterIdLst>
  <p:sldIdLst>
    <p:sldId id="266" r:id="rId5"/>
    <p:sldId id="270" r:id="rId6"/>
    <p:sldId id="271" r:id="rId7"/>
    <p:sldId id="272" r:id="rId8"/>
    <p:sldId id="275" r:id="rId9"/>
    <p:sldId id="276" r:id="rId10"/>
    <p:sldId id="287" r:id="rId11"/>
    <p:sldId id="273" r:id="rId12"/>
    <p:sldId id="277" r:id="rId13"/>
    <p:sldId id="274" r:id="rId14"/>
    <p:sldId id="283" r:id="rId15"/>
    <p:sldId id="284" r:id="rId16"/>
    <p:sldId id="288" r:id="rId17"/>
    <p:sldId id="289" r:id="rId18"/>
    <p:sldId id="278" r:id="rId19"/>
    <p:sldId id="279" r:id="rId20"/>
    <p:sldId id="280" r:id="rId21"/>
    <p:sldId id="281" r:id="rId22"/>
    <p:sldId id="282" r:id="rId23"/>
    <p:sldId id="285" r:id="rId24"/>
    <p:sldId id="286" r:id="rId25"/>
    <p:sldId id="29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7BBCB-36B3-48BC-BEA6-8AD8D5599317}" v="4" dt="2025-02-10T14:08:19.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co, George" userId="1759a106-114d-45af-b724-8609dcce2f60" providerId="ADAL" clId="{3777BBCB-36B3-48BC-BEA6-8AD8D5599317}"/>
    <pc:docChg chg="custSel addSld delSld modSld sldOrd">
      <pc:chgData name="Carico, George" userId="1759a106-114d-45af-b724-8609dcce2f60" providerId="ADAL" clId="{3777BBCB-36B3-48BC-BEA6-8AD8D5599317}" dt="2025-02-26T15:16:32.108" v="1945" actId="20577"/>
      <pc:docMkLst>
        <pc:docMk/>
      </pc:docMkLst>
      <pc:sldChg chg="modSp mod">
        <pc:chgData name="Carico, George" userId="1759a106-114d-45af-b724-8609dcce2f60" providerId="ADAL" clId="{3777BBCB-36B3-48BC-BEA6-8AD8D5599317}" dt="2025-02-10T14:51:02.227" v="1893" actId="27636"/>
        <pc:sldMkLst>
          <pc:docMk/>
          <pc:sldMk cId="3857310067" sldId="266"/>
        </pc:sldMkLst>
        <pc:spChg chg="mod">
          <ac:chgData name="Carico, George" userId="1759a106-114d-45af-b724-8609dcce2f60" providerId="ADAL" clId="{3777BBCB-36B3-48BC-BEA6-8AD8D5599317}" dt="2025-02-10T14:51:02.227" v="1893" actId="27636"/>
          <ac:spMkLst>
            <pc:docMk/>
            <pc:sldMk cId="3857310067" sldId="266"/>
            <ac:spMk id="3" creationId="{150012D5-B732-49FA-8D2C-A5C52B3641FB}"/>
          </ac:spMkLst>
        </pc:spChg>
      </pc:sldChg>
      <pc:sldChg chg="modSp mod">
        <pc:chgData name="Carico, George" userId="1759a106-114d-45af-b724-8609dcce2f60" providerId="ADAL" clId="{3777BBCB-36B3-48BC-BEA6-8AD8D5599317}" dt="2025-02-10T13:45:21.424" v="85" actId="6549"/>
        <pc:sldMkLst>
          <pc:docMk/>
          <pc:sldMk cId="771588527" sldId="270"/>
        </pc:sldMkLst>
        <pc:spChg chg="mod">
          <ac:chgData name="Carico, George" userId="1759a106-114d-45af-b724-8609dcce2f60" providerId="ADAL" clId="{3777BBCB-36B3-48BC-BEA6-8AD8D5599317}" dt="2025-02-10T13:45:21.424" v="85" actId="6549"/>
          <ac:spMkLst>
            <pc:docMk/>
            <pc:sldMk cId="771588527" sldId="270"/>
            <ac:spMk id="3" creationId="{83D048AD-5F12-4F20-8B94-DCE98507F94A}"/>
          </ac:spMkLst>
        </pc:spChg>
      </pc:sldChg>
      <pc:sldChg chg="modSp mod">
        <pc:chgData name="Carico, George" userId="1759a106-114d-45af-b724-8609dcce2f60" providerId="ADAL" clId="{3777BBCB-36B3-48BC-BEA6-8AD8D5599317}" dt="2025-02-10T14:49:25.234" v="1891" actId="14100"/>
        <pc:sldMkLst>
          <pc:docMk/>
          <pc:sldMk cId="3031067188" sldId="271"/>
        </pc:sldMkLst>
        <pc:spChg chg="mod">
          <ac:chgData name="Carico, George" userId="1759a106-114d-45af-b724-8609dcce2f60" providerId="ADAL" clId="{3777BBCB-36B3-48BC-BEA6-8AD8D5599317}" dt="2025-02-10T14:39:05.476" v="1612" actId="14100"/>
          <ac:spMkLst>
            <pc:docMk/>
            <pc:sldMk cId="3031067188" sldId="271"/>
            <ac:spMk id="2" creationId="{84F4020B-BD58-413B-9283-2C8C1ABABAAE}"/>
          </ac:spMkLst>
        </pc:spChg>
        <pc:spChg chg="mod">
          <ac:chgData name="Carico, George" userId="1759a106-114d-45af-b724-8609dcce2f60" providerId="ADAL" clId="{3777BBCB-36B3-48BC-BEA6-8AD8D5599317}" dt="2025-02-10T14:49:25.234" v="1891" actId="14100"/>
          <ac:spMkLst>
            <pc:docMk/>
            <pc:sldMk cId="3031067188" sldId="271"/>
            <ac:spMk id="3" creationId="{83D048AD-5F12-4F20-8B94-DCE98507F94A}"/>
          </ac:spMkLst>
        </pc:spChg>
      </pc:sldChg>
      <pc:sldChg chg="ord">
        <pc:chgData name="Carico, George" userId="1759a106-114d-45af-b724-8609dcce2f60" providerId="ADAL" clId="{3777BBCB-36B3-48BC-BEA6-8AD8D5599317}" dt="2025-02-26T14:22:29.481" v="1895"/>
        <pc:sldMkLst>
          <pc:docMk/>
          <pc:sldMk cId="2808627154" sldId="272"/>
        </pc:sldMkLst>
      </pc:sldChg>
      <pc:sldChg chg="modSp mod">
        <pc:chgData name="Carico, George" userId="1759a106-114d-45af-b724-8609dcce2f60" providerId="ADAL" clId="{3777BBCB-36B3-48BC-BEA6-8AD8D5599317}" dt="2025-02-10T13:55:47.482" v="603" actId="20577"/>
        <pc:sldMkLst>
          <pc:docMk/>
          <pc:sldMk cId="1268076563" sldId="285"/>
        </pc:sldMkLst>
        <pc:spChg chg="mod">
          <ac:chgData name="Carico, George" userId="1759a106-114d-45af-b724-8609dcce2f60" providerId="ADAL" clId="{3777BBCB-36B3-48BC-BEA6-8AD8D5599317}" dt="2025-02-10T13:53:03.746" v="352" actId="14100"/>
          <ac:spMkLst>
            <pc:docMk/>
            <pc:sldMk cId="1268076563" sldId="285"/>
            <ac:spMk id="2" creationId="{84F4020B-BD58-413B-9283-2C8C1ABABAAE}"/>
          </ac:spMkLst>
        </pc:spChg>
        <pc:spChg chg="mod">
          <ac:chgData name="Carico, George" userId="1759a106-114d-45af-b724-8609dcce2f60" providerId="ADAL" clId="{3777BBCB-36B3-48BC-BEA6-8AD8D5599317}" dt="2025-02-10T13:55:47.482" v="603" actId="20577"/>
          <ac:spMkLst>
            <pc:docMk/>
            <pc:sldMk cId="1268076563" sldId="285"/>
            <ac:spMk id="3" creationId="{83D048AD-5F12-4F20-8B94-DCE98507F94A}"/>
          </ac:spMkLst>
        </pc:spChg>
      </pc:sldChg>
      <pc:sldChg chg="modSp mod">
        <pc:chgData name="Carico, George" userId="1759a106-114d-45af-b724-8609dcce2f60" providerId="ADAL" clId="{3777BBCB-36B3-48BC-BEA6-8AD8D5599317}" dt="2025-02-10T14:41:02.333" v="1741" actId="20577"/>
        <pc:sldMkLst>
          <pc:docMk/>
          <pc:sldMk cId="3539834167" sldId="286"/>
        </pc:sldMkLst>
        <pc:spChg chg="mod">
          <ac:chgData name="Carico, George" userId="1759a106-114d-45af-b724-8609dcce2f60" providerId="ADAL" clId="{3777BBCB-36B3-48BC-BEA6-8AD8D5599317}" dt="2025-02-10T14:01:15.542" v="964" actId="6549"/>
          <ac:spMkLst>
            <pc:docMk/>
            <pc:sldMk cId="3539834167" sldId="286"/>
            <ac:spMk id="2" creationId="{84F4020B-BD58-413B-9283-2C8C1ABABAAE}"/>
          </ac:spMkLst>
        </pc:spChg>
        <pc:spChg chg="mod">
          <ac:chgData name="Carico, George" userId="1759a106-114d-45af-b724-8609dcce2f60" providerId="ADAL" clId="{3777BBCB-36B3-48BC-BEA6-8AD8D5599317}" dt="2025-02-10T14:41:02.333" v="1741" actId="20577"/>
          <ac:spMkLst>
            <pc:docMk/>
            <pc:sldMk cId="3539834167" sldId="286"/>
            <ac:spMk id="3" creationId="{83D048AD-5F12-4F20-8B94-DCE98507F94A}"/>
          </ac:spMkLst>
        </pc:spChg>
      </pc:sldChg>
      <pc:sldChg chg="addSp modSp mod">
        <pc:chgData name="Carico, George" userId="1759a106-114d-45af-b724-8609dcce2f60" providerId="ADAL" clId="{3777BBCB-36B3-48BC-BEA6-8AD8D5599317}" dt="2025-02-26T15:16:32.108" v="1945" actId="20577"/>
        <pc:sldMkLst>
          <pc:docMk/>
          <pc:sldMk cId="3031784459" sldId="290"/>
        </pc:sldMkLst>
        <pc:spChg chg="mod">
          <ac:chgData name="Carico, George" userId="1759a106-114d-45af-b724-8609dcce2f60" providerId="ADAL" clId="{3777BBCB-36B3-48BC-BEA6-8AD8D5599317}" dt="2025-02-10T14:02:04.871" v="1021" actId="20577"/>
          <ac:spMkLst>
            <pc:docMk/>
            <pc:sldMk cId="3031784459" sldId="290"/>
            <ac:spMk id="2" creationId="{84F4020B-BD58-413B-9283-2C8C1ABABAAE}"/>
          </ac:spMkLst>
        </pc:spChg>
        <pc:spChg chg="add mod">
          <ac:chgData name="Carico, George" userId="1759a106-114d-45af-b724-8609dcce2f60" providerId="ADAL" clId="{3777BBCB-36B3-48BC-BEA6-8AD8D5599317}" dt="2025-02-26T15:16:32.108" v="1945" actId="20577"/>
          <ac:spMkLst>
            <pc:docMk/>
            <pc:sldMk cId="3031784459" sldId="290"/>
            <ac:spMk id="3" creationId="{E3C8B33D-D641-47BC-1D9D-7D1FC55FA802}"/>
          </ac:spMkLst>
        </pc:spChg>
        <pc:picChg chg="add mod">
          <ac:chgData name="Carico, George" userId="1759a106-114d-45af-b724-8609dcce2f60" providerId="ADAL" clId="{3777BBCB-36B3-48BC-BEA6-8AD8D5599317}" dt="2025-02-10T14:08:19.113" v="1508"/>
          <ac:picMkLst>
            <pc:docMk/>
            <pc:sldMk cId="3031784459" sldId="290"/>
            <ac:picMk id="4" creationId="{6D96A9FC-FC9F-FC03-8A3C-87A23F2EAD95}"/>
          </ac:picMkLst>
        </pc:picChg>
      </pc:sldChg>
      <pc:sldChg chg="add del">
        <pc:chgData name="Carico, George" userId="1759a106-114d-45af-b724-8609dcce2f60" providerId="ADAL" clId="{3777BBCB-36B3-48BC-BEA6-8AD8D5599317}" dt="2025-02-10T14:00:41.791" v="950" actId="2696"/>
        <pc:sldMkLst>
          <pc:docMk/>
          <pc:sldMk cId="1419531963"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15086-06BC-4F78-B508-4E1F94CCB86B}"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4AFE6-52F8-436F-9DAC-607E2BE5A99D}" type="slidenum">
              <a:rPr lang="en-US" smtClean="0"/>
              <a:t>‹#›</a:t>
            </a:fld>
            <a:endParaRPr lang="en-US"/>
          </a:p>
        </p:txBody>
      </p:sp>
    </p:spTree>
    <p:extLst>
      <p:ext uri="{BB962C8B-B14F-4D97-AF65-F5344CB8AC3E}">
        <p14:creationId xmlns:p14="http://schemas.microsoft.com/office/powerpoint/2010/main" val="363563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DA85BB-8327-437A-900F-6A3DB7A5ABC9}"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973878A-9A6C-446F-AE2D-FA0E8037C59B}" type="datetime1">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C5687-D9F1-45E2-A621-A964456C9C51}"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05D98-6779-42E9-AA36-C6D6C2CA339B}"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414117-4E55-454A-B008-5B316A3C4A1E}"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685336-EDD6-4B11-BDCB-D9716D9D0CAD}"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0B30B-3EA6-4689-8E7C-D798375DFD60}"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5E6C6-E680-4C09-9A82-6D6D4A458B45}"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7BBFA-E374-465F-B18D-F6CE71921593}"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FA0BC-E7BB-4D55-8710-E8474A66771E}"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8A1C5-682A-4617-9A91-5759A79A935B}" type="datetime1">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EFD0D0-99D2-4A10-AC62-6E2E6CF7A9EE}"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F7DEDF-EB2B-4F7F-B2DF-97C28C8FCBC9}" type="datetime1">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80351-56D7-412F-9F2E-17819DF3B01D}" type="datetime1">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F068B-C601-4124-944A-AED7D3FD7517}" type="datetime1">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F7A73-7818-460B-8F62-87CD8A1DAD1A}"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CF8665-A302-4073-9097-DCE6BA8A5D14}" type="datetime1">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8D89FA6-8D64-42DE-8A02-4A6662349BFD}" type="datetime1">
              <a:rPr lang="en-US" smtClean="0"/>
              <a:t>2/26/2025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ZAf3SjQ1WN4?feature=oembed" TargetMode="External"/><Relationship Id="rId5" Type="http://schemas.openxmlformats.org/officeDocument/2006/relationships/image" Target="../media/image19.jpeg"/><Relationship Id="rId4" Type="http://schemas.openxmlformats.org/officeDocument/2006/relationships/hyperlink" Target="https://www.youtube.com/watch?v=ZAf3SjQ1WN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MjopgWKUqoQ?feature=oembed" TargetMode="External"/><Relationship Id="rId5" Type="http://schemas.openxmlformats.org/officeDocument/2006/relationships/image" Target="../media/image20.jpeg"/><Relationship Id="rId4" Type="http://schemas.openxmlformats.org/officeDocument/2006/relationships/hyperlink" Target="https://www.youtube.com/watch?v=MjopgWKUqoQ"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HSsHfgQSJc" TargetMode="External"/><Relationship Id="rId2" Type="http://schemas.openxmlformats.org/officeDocument/2006/relationships/slideLayout" Target="../slideLayouts/slideLayout2.xml"/><Relationship Id="rId1" Type="http://schemas.openxmlformats.org/officeDocument/2006/relationships/video" Target="https://www.youtube.com/embed/eHSsHfgQSJc?feature=oembed" TargetMode="Externa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D85834-55D9-470E-9834-623384F2476A}"/>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t="9418" b="6313"/>
          <a:stretch/>
        </p:blipFill>
        <p:spPr>
          <a:xfrm>
            <a:off x="-3175" y="10"/>
            <a:ext cx="12192000" cy="6857990"/>
          </a:xfrm>
          <a:prstGeom prst="rect">
            <a:avLst/>
          </a:prstGeom>
        </p:spPr>
      </p:pic>
      <p:sp>
        <p:nvSpPr>
          <p:cNvPr id="2" name="Title 1">
            <a:extLst>
              <a:ext uri="{FF2B5EF4-FFF2-40B4-BE49-F238E27FC236}">
                <a16:creationId xmlns:a16="http://schemas.microsoft.com/office/drawing/2014/main" id="{DD812CC5-3F64-4837-AE94-66C400A325B0}"/>
              </a:ext>
            </a:extLst>
          </p:cNvPr>
          <p:cNvSpPr>
            <a:spLocks noGrp="1"/>
          </p:cNvSpPr>
          <p:nvPr>
            <p:ph type="ctrTitle"/>
          </p:nvPr>
        </p:nvSpPr>
        <p:spPr>
          <a:xfrm>
            <a:off x="684212" y="685801"/>
            <a:ext cx="8001000" cy="1938130"/>
          </a:xfrm>
        </p:spPr>
        <p:txBody>
          <a:bodyPr>
            <a:normAutofit/>
          </a:bodyPr>
          <a:lstStyle/>
          <a:p>
            <a:r>
              <a:rPr lang="en-US" sz="4000" i="1"/>
              <a:t>Temporary Flood</a:t>
            </a:r>
            <a:br>
              <a:rPr lang="en-US" sz="4000" i="1"/>
            </a:br>
            <a:r>
              <a:rPr lang="en-US" sz="4000" i="1"/>
              <a:t>Barriers for Critical Infrastructure Protection</a:t>
            </a:r>
          </a:p>
        </p:txBody>
      </p:sp>
      <p:sp>
        <p:nvSpPr>
          <p:cNvPr id="3" name="Subtitle 2">
            <a:extLst>
              <a:ext uri="{FF2B5EF4-FFF2-40B4-BE49-F238E27FC236}">
                <a16:creationId xmlns:a16="http://schemas.microsoft.com/office/drawing/2014/main" id="{150012D5-B732-49FA-8D2C-A5C52B3641FB}"/>
              </a:ext>
            </a:extLst>
          </p:cNvPr>
          <p:cNvSpPr>
            <a:spLocks noGrp="1"/>
          </p:cNvSpPr>
          <p:nvPr>
            <p:ph type="subTitle" idx="1"/>
          </p:nvPr>
        </p:nvSpPr>
        <p:spPr>
          <a:xfrm>
            <a:off x="684211" y="3042370"/>
            <a:ext cx="7081563" cy="3351577"/>
          </a:xfrm>
        </p:spPr>
        <p:txBody>
          <a:bodyPr>
            <a:normAutofit fontScale="92500" lnSpcReduction="20000"/>
          </a:bodyPr>
          <a:lstStyle/>
          <a:p>
            <a:r>
              <a:rPr lang="en-US" sz="2800" dirty="0">
                <a:solidFill>
                  <a:schemeClr val="tx1"/>
                </a:solidFill>
              </a:rPr>
              <a:t>A Study by Marshall University’s Center for Environmental, Geotechnical and Applied Sciences (CEGAS)</a:t>
            </a:r>
          </a:p>
          <a:p>
            <a:endParaRPr lang="en-US" dirty="0">
              <a:solidFill>
                <a:schemeClr val="tx1"/>
              </a:solidFill>
            </a:endParaRPr>
          </a:p>
          <a:p>
            <a:r>
              <a:rPr lang="en-US" sz="2300" dirty="0">
                <a:solidFill>
                  <a:schemeClr val="tx1"/>
                </a:solidFill>
              </a:rPr>
              <a:t>CDBG-MIT Planning Project</a:t>
            </a:r>
          </a:p>
          <a:p>
            <a:r>
              <a:rPr lang="en-US" sz="2300" b="1" i="1" dirty="0">
                <a:solidFill>
                  <a:schemeClr val="tx1"/>
                </a:solidFill>
              </a:rPr>
              <a:t>“Evaluation of Short Term Flood Control Barriers for </a:t>
            </a:r>
          </a:p>
          <a:p>
            <a:r>
              <a:rPr lang="en-US" sz="2300" b="1" i="1" dirty="0">
                <a:solidFill>
                  <a:schemeClr val="tx1"/>
                </a:solidFill>
              </a:rPr>
              <a:t>Critical Infrastructure”  </a:t>
            </a:r>
            <a:r>
              <a:rPr lang="en-US" sz="2300" dirty="0">
                <a:solidFill>
                  <a:schemeClr val="tx1"/>
                </a:solidFill>
              </a:rPr>
              <a:t>(Project # RPMTPLMID0017)</a:t>
            </a:r>
          </a:p>
          <a:p>
            <a:pPr algn="ctr"/>
            <a:r>
              <a:rPr lang="en-US" dirty="0">
                <a:solidFill>
                  <a:schemeClr val="tx1"/>
                </a:solidFill>
              </a:rPr>
              <a:t>Updated Presentation February 2025</a:t>
            </a:r>
            <a:br>
              <a:rPr lang="en-US" dirty="0">
                <a:solidFill>
                  <a:schemeClr val="tx1"/>
                </a:solidFill>
              </a:rPr>
            </a:br>
            <a:endParaRPr lang="en-US" dirty="0">
              <a:solidFill>
                <a:schemeClr val="tx1"/>
              </a:solidFill>
            </a:endParaRPr>
          </a:p>
        </p:txBody>
      </p:sp>
      <p:sp>
        <p:nvSpPr>
          <p:cNvPr id="8" name="Rectangle 4">
            <a:extLst>
              <a:ext uri="{FF2B5EF4-FFF2-40B4-BE49-F238E27FC236}">
                <a16:creationId xmlns:a16="http://schemas.microsoft.com/office/drawing/2014/main" id="{AF8120B0-17B7-38C8-3360-ECCDAFBAE0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32DCDE3B-0113-09C2-C81A-6D427FD59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270" y="5508238"/>
            <a:ext cx="3165613" cy="1082400"/>
          </a:xfrm>
          <a:prstGeom prst="rect">
            <a:avLst/>
          </a:prstGeom>
          <a:noFill/>
          <a:ln>
            <a:noFill/>
          </a:ln>
          <a:extLst>
            <a:ext uri="{909E8E84-426E-40DD-AFC4-6F175D3DCCD1}">
              <a14:hiddenFill xmlns:a14="http://schemas.microsoft.com/office/drawing/2010/main">
                <a:solidFill>
                  <a:srgbClr val="317F44"/>
                </a:solidFill>
              </a14:hiddenFill>
            </a:ext>
            <a:ext uri="{91240B29-F687-4F45-9708-019B960494DF}">
              <a14:hiddenLine xmlns:a14="http://schemas.microsoft.com/office/drawing/2010/main" w="12700" cap="sq">
                <a:solidFill>
                  <a:srgbClr val="333300"/>
                </a:solidFill>
                <a:miter lim="800000"/>
                <a:headEnd type="none" w="sm" len="sm"/>
                <a:tailEnd type="none" w="sm" len="sm"/>
              </a14:hiddenLine>
            </a:ext>
          </a:extLst>
        </p:spPr>
      </p:pic>
      <p:pic>
        <p:nvPicPr>
          <p:cNvPr id="10" name="Picture 9">
            <a:extLst>
              <a:ext uri="{FF2B5EF4-FFF2-40B4-BE49-F238E27FC236}">
                <a16:creationId xmlns:a16="http://schemas.microsoft.com/office/drawing/2014/main" id="{1DDA271A-A188-4F3B-1E4D-70C43D28AFC4}"/>
              </a:ext>
            </a:extLst>
          </p:cNvPr>
          <p:cNvPicPr>
            <a:picLocks noChangeAspect="1"/>
          </p:cNvPicPr>
          <p:nvPr/>
        </p:nvPicPr>
        <p:blipFill>
          <a:blip r:embed="rId4"/>
          <a:stretch>
            <a:fillRect/>
          </a:stretch>
        </p:blipFill>
        <p:spPr>
          <a:xfrm>
            <a:off x="8654000" y="267362"/>
            <a:ext cx="3281883" cy="1283370"/>
          </a:xfrm>
          <a:prstGeom prst="rect">
            <a:avLst/>
          </a:prstGeom>
        </p:spPr>
      </p:pic>
    </p:spTree>
    <p:extLst>
      <p:ext uri="{BB962C8B-B14F-4D97-AF65-F5344CB8AC3E}">
        <p14:creationId xmlns:p14="http://schemas.microsoft.com/office/powerpoint/2010/main" val="38573100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578194" y="2212365"/>
            <a:ext cx="8830849" cy="3978967"/>
          </a:xfrm>
        </p:spPr>
        <p:txBody>
          <a:bodyPr>
            <a:normAutofit lnSpcReduction="10000"/>
          </a:bodyPr>
          <a:lstStyle/>
          <a:p>
            <a:pPr>
              <a:buSzPct val="70000"/>
              <a:buFont typeface="Century Gothic" panose="020B0502020202020204" pitchFamily="34" charset="0"/>
              <a:buChar char="►"/>
            </a:pPr>
            <a:r>
              <a:rPr lang="en-US" dirty="0">
                <a:solidFill>
                  <a:schemeClr val="tx1"/>
                </a:solidFill>
              </a:rPr>
              <a:t>Systems include NOAQ Box wall ™ and </a:t>
            </a:r>
            <a:r>
              <a:rPr lang="en-US" dirty="0" err="1">
                <a:solidFill>
                  <a:schemeClr val="tx1"/>
                </a:solidFill>
              </a:rPr>
              <a:t>Mayim</a:t>
            </a:r>
            <a:r>
              <a:rPr lang="en-US" dirty="0">
                <a:solidFill>
                  <a:schemeClr val="tx1"/>
                </a:solidFill>
              </a:rPr>
              <a:t> ™ Modular Flood Barrier products</a:t>
            </a:r>
          </a:p>
          <a:p>
            <a:pPr>
              <a:buSzPct val="70000"/>
              <a:buFont typeface="Century Gothic" panose="020B0502020202020204" pitchFamily="34" charset="0"/>
              <a:buChar char="►"/>
            </a:pPr>
            <a:r>
              <a:rPr lang="en-US" dirty="0">
                <a:solidFill>
                  <a:schemeClr val="tx1"/>
                </a:solidFill>
              </a:rPr>
              <a:t>Self-anchoring (automatically ballasted by flood water weight</a:t>
            </a:r>
          </a:p>
          <a:p>
            <a:pPr>
              <a:buSzPct val="70000"/>
              <a:buFont typeface="Century Gothic" panose="020B0502020202020204" pitchFamily="34" charset="0"/>
              <a:buChar char="►"/>
            </a:pPr>
            <a:r>
              <a:rPr lang="en-US" dirty="0">
                <a:solidFill>
                  <a:schemeClr val="tx1"/>
                </a:solidFill>
              </a:rPr>
              <a:t>Advantages:</a:t>
            </a:r>
          </a:p>
          <a:p>
            <a:pPr lvl="1">
              <a:buSzPct val="70000"/>
              <a:buFont typeface="Arial" panose="020B0604020202020204" pitchFamily="34" charset="0"/>
              <a:buChar char="•"/>
            </a:pPr>
            <a:r>
              <a:rPr lang="en-US" dirty="0">
                <a:solidFill>
                  <a:schemeClr val="tx1"/>
                </a:solidFill>
              </a:rPr>
              <a:t>Available in heights up to ~39 inches</a:t>
            </a:r>
          </a:p>
          <a:p>
            <a:pPr lvl="1">
              <a:buSzPct val="70000"/>
              <a:buFont typeface="Arial" panose="020B0604020202020204" pitchFamily="34" charset="0"/>
              <a:buChar char="•"/>
            </a:pPr>
            <a:r>
              <a:rPr lang="en-US" dirty="0">
                <a:solidFill>
                  <a:schemeClr val="tx1"/>
                </a:solidFill>
              </a:rPr>
              <a:t>Does not require heavy equipment for installation</a:t>
            </a:r>
          </a:p>
          <a:p>
            <a:pPr lvl="1">
              <a:buSzPct val="70000"/>
              <a:buFont typeface="Arial" panose="020B0604020202020204" pitchFamily="34" charset="0"/>
              <a:buChar char="•"/>
            </a:pPr>
            <a:r>
              <a:rPr lang="en-US" dirty="0">
                <a:solidFill>
                  <a:schemeClr val="tx1"/>
                </a:solidFill>
              </a:rPr>
              <a:t>Easy storage</a:t>
            </a:r>
          </a:p>
          <a:p>
            <a:pPr>
              <a:buSzPct val="70000"/>
              <a:buFont typeface="Century Gothic" panose="020B0502020202020204" pitchFamily="34" charset="0"/>
              <a:buChar char="►"/>
            </a:pPr>
            <a:r>
              <a:rPr lang="en-US" dirty="0">
                <a:solidFill>
                  <a:schemeClr val="tx1"/>
                </a:solidFill>
              </a:rPr>
              <a:t>Disadvantages:</a:t>
            </a:r>
          </a:p>
          <a:p>
            <a:pPr lvl="1">
              <a:buSzPct val="70000"/>
              <a:buFont typeface="Arial" panose="020B0604020202020204" pitchFamily="34" charset="0"/>
              <a:buChar char="•"/>
            </a:pPr>
            <a:r>
              <a:rPr lang="en-US" dirty="0">
                <a:solidFill>
                  <a:schemeClr val="tx1"/>
                </a:solidFill>
              </a:rPr>
              <a:t>Must have at least one person available “when needed” for system installation</a:t>
            </a:r>
          </a:p>
          <a:p>
            <a:pPr>
              <a:buSzPct val="70000"/>
              <a:buFont typeface="Century Gothic" panose="020B0502020202020204" pitchFamily="34" charset="0"/>
              <a:buChar char="►"/>
            </a:pPr>
            <a:endParaRPr lang="en-US" dirty="0">
              <a:solidFill>
                <a:schemeClr val="tx1"/>
              </a:solidFill>
            </a:endParaRP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dirty="0"/>
              <a:t>Temporary flood barrier</a:t>
            </a:r>
            <a:br>
              <a:rPr lang="en-US" dirty="0"/>
            </a:br>
            <a:r>
              <a:rPr lang="en-US" sz="2800" b="1" i="1" dirty="0"/>
              <a:t> stand-alone Systems</a:t>
            </a:r>
          </a:p>
        </p:txBody>
      </p:sp>
    </p:spTree>
    <p:extLst>
      <p:ext uri="{BB962C8B-B14F-4D97-AF65-F5344CB8AC3E}">
        <p14:creationId xmlns:p14="http://schemas.microsoft.com/office/powerpoint/2010/main" val="118639047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sz="2800" b="1" i="1" err="1"/>
              <a:t>Noaq</a:t>
            </a:r>
            <a:br>
              <a:rPr lang="en-US" sz="2800" b="1" i="1"/>
            </a:br>
            <a:r>
              <a:rPr lang="en-US" sz="2800" b="1" i="1" err="1"/>
              <a:t>boxwall</a:t>
            </a:r>
            <a:endParaRPr lang="en-US" sz="2800" b="1" i="1"/>
          </a:p>
        </p:txBody>
      </p:sp>
      <p:pic>
        <p:nvPicPr>
          <p:cNvPr id="7" name="Picture 6">
            <a:extLst>
              <a:ext uri="{FF2B5EF4-FFF2-40B4-BE49-F238E27FC236}">
                <a16:creationId xmlns:a16="http://schemas.microsoft.com/office/drawing/2014/main" id="{7E42594D-5634-65D8-A53F-C09DB49F4049}"/>
              </a:ext>
            </a:extLst>
          </p:cNvPr>
          <p:cNvPicPr>
            <a:picLocks noChangeAspect="1"/>
          </p:cNvPicPr>
          <p:nvPr/>
        </p:nvPicPr>
        <p:blipFill>
          <a:blip r:embed="rId3"/>
          <a:stretch>
            <a:fillRect/>
          </a:stretch>
        </p:blipFill>
        <p:spPr>
          <a:xfrm>
            <a:off x="2493818" y="401217"/>
            <a:ext cx="3842618" cy="3229880"/>
          </a:xfrm>
          <a:prstGeom prst="rect">
            <a:avLst/>
          </a:prstGeom>
        </p:spPr>
      </p:pic>
      <p:pic>
        <p:nvPicPr>
          <p:cNvPr id="9" name="Picture 8">
            <a:extLst>
              <a:ext uri="{FF2B5EF4-FFF2-40B4-BE49-F238E27FC236}">
                <a16:creationId xmlns:a16="http://schemas.microsoft.com/office/drawing/2014/main" id="{927E83DD-590D-0DB0-AA2A-E2619B90316A}"/>
              </a:ext>
            </a:extLst>
          </p:cNvPr>
          <p:cNvPicPr>
            <a:picLocks noChangeAspect="1"/>
          </p:cNvPicPr>
          <p:nvPr/>
        </p:nvPicPr>
        <p:blipFill>
          <a:blip r:embed="rId4"/>
          <a:stretch>
            <a:fillRect/>
          </a:stretch>
        </p:blipFill>
        <p:spPr>
          <a:xfrm>
            <a:off x="7385449" y="416141"/>
            <a:ext cx="4137489" cy="3346331"/>
          </a:xfrm>
          <a:prstGeom prst="rect">
            <a:avLst/>
          </a:prstGeom>
        </p:spPr>
      </p:pic>
      <p:pic>
        <p:nvPicPr>
          <p:cNvPr id="11" name="Picture 10">
            <a:extLst>
              <a:ext uri="{FF2B5EF4-FFF2-40B4-BE49-F238E27FC236}">
                <a16:creationId xmlns:a16="http://schemas.microsoft.com/office/drawing/2014/main" id="{6DB12DB4-1694-D9DB-DD3D-5C247DBE85E9}"/>
              </a:ext>
            </a:extLst>
          </p:cNvPr>
          <p:cNvPicPr>
            <a:picLocks noChangeAspect="1"/>
          </p:cNvPicPr>
          <p:nvPr/>
        </p:nvPicPr>
        <p:blipFill>
          <a:blip r:embed="rId5"/>
          <a:stretch>
            <a:fillRect/>
          </a:stretch>
        </p:blipFill>
        <p:spPr>
          <a:xfrm>
            <a:off x="2026371" y="3429000"/>
            <a:ext cx="4573932" cy="2721338"/>
          </a:xfrm>
          <a:prstGeom prst="rect">
            <a:avLst/>
          </a:prstGeom>
        </p:spPr>
      </p:pic>
      <p:sp>
        <p:nvSpPr>
          <p:cNvPr id="3" name="TextBox 2">
            <a:extLst>
              <a:ext uri="{FF2B5EF4-FFF2-40B4-BE49-F238E27FC236}">
                <a16:creationId xmlns:a16="http://schemas.microsoft.com/office/drawing/2014/main" id="{01171912-C350-0335-4797-705A97FB0E00}"/>
              </a:ext>
            </a:extLst>
          </p:cNvPr>
          <p:cNvSpPr txBox="1"/>
          <p:nvPr/>
        </p:nvSpPr>
        <p:spPr>
          <a:xfrm>
            <a:off x="9263270" y="6150338"/>
            <a:ext cx="2084225" cy="369332"/>
          </a:xfrm>
          <a:prstGeom prst="rect">
            <a:avLst/>
          </a:prstGeom>
          <a:noFill/>
        </p:spPr>
        <p:txBody>
          <a:bodyPr wrap="none" rtlCol="0">
            <a:spAutoFit/>
          </a:bodyPr>
          <a:lstStyle/>
          <a:p>
            <a:r>
              <a:rPr lang="en-US" i="1"/>
              <a:t>Photos by NOAQ</a:t>
            </a:r>
          </a:p>
        </p:txBody>
      </p:sp>
    </p:spTree>
    <p:extLst>
      <p:ext uri="{BB962C8B-B14F-4D97-AF65-F5344CB8AC3E}">
        <p14:creationId xmlns:p14="http://schemas.microsoft.com/office/powerpoint/2010/main" val="379098519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sz="2800" b="1" i="1"/>
              <a:t>Mayim Modular Flood</a:t>
            </a:r>
            <a:br>
              <a:rPr lang="en-US" sz="2800" b="1" i="1"/>
            </a:br>
            <a:r>
              <a:rPr lang="en-US" sz="2800" b="1" i="1"/>
              <a:t>barrier</a:t>
            </a:r>
          </a:p>
        </p:txBody>
      </p:sp>
      <p:sp>
        <p:nvSpPr>
          <p:cNvPr id="3" name="TextBox 2">
            <a:extLst>
              <a:ext uri="{FF2B5EF4-FFF2-40B4-BE49-F238E27FC236}">
                <a16:creationId xmlns:a16="http://schemas.microsoft.com/office/drawing/2014/main" id="{01171912-C350-0335-4797-705A97FB0E00}"/>
              </a:ext>
            </a:extLst>
          </p:cNvPr>
          <p:cNvSpPr txBox="1"/>
          <p:nvPr/>
        </p:nvSpPr>
        <p:spPr>
          <a:xfrm>
            <a:off x="8017567" y="6136014"/>
            <a:ext cx="3836307" cy="369332"/>
          </a:xfrm>
          <a:prstGeom prst="rect">
            <a:avLst/>
          </a:prstGeom>
          <a:noFill/>
        </p:spPr>
        <p:txBody>
          <a:bodyPr wrap="none" rtlCol="0">
            <a:spAutoFit/>
          </a:bodyPr>
          <a:lstStyle/>
          <a:p>
            <a:r>
              <a:rPr lang="en-US" i="1"/>
              <a:t>Photos by Garrison Flood Control</a:t>
            </a:r>
          </a:p>
        </p:txBody>
      </p:sp>
      <p:pic>
        <p:nvPicPr>
          <p:cNvPr id="7170" name="Picture 2" descr="10ft Long Mayim Flood Control Barrier — Garrison Flood Control">
            <a:extLst>
              <a:ext uri="{FF2B5EF4-FFF2-40B4-BE49-F238E27FC236}">
                <a16:creationId xmlns:a16="http://schemas.microsoft.com/office/drawing/2014/main" id="{2CB0BB28-A443-0705-8487-F8C254AA8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520" y="626331"/>
            <a:ext cx="5097286" cy="33966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im™ Modular Flood Barrier - Garrison Flood Control ...">
            <a:extLst>
              <a:ext uri="{FF2B5EF4-FFF2-40B4-BE49-F238E27FC236}">
                <a16:creationId xmlns:a16="http://schemas.microsoft.com/office/drawing/2014/main" id="{74C0EE45-1DD9-CBE3-D2F3-771219E3C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94" y="2212364"/>
            <a:ext cx="5231532" cy="392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241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sz="2800" b="1" i="1" err="1"/>
              <a:t>Noaq</a:t>
            </a:r>
            <a:br>
              <a:rPr lang="en-US" sz="2800" b="1" i="1"/>
            </a:br>
            <a:r>
              <a:rPr lang="en-US" sz="2800" b="1" i="1" err="1"/>
              <a:t>boxwall</a:t>
            </a:r>
            <a:endParaRPr lang="en-US" sz="2800" b="1" i="1"/>
          </a:p>
        </p:txBody>
      </p:sp>
      <p:sp>
        <p:nvSpPr>
          <p:cNvPr id="4" name="TextBox 3">
            <a:extLst>
              <a:ext uri="{FF2B5EF4-FFF2-40B4-BE49-F238E27FC236}">
                <a16:creationId xmlns:a16="http://schemas.microsoft.com/office/drawing/2014/main" id="{4CD2B21B-91AB-A97E-A346-DF1750160B41}"/>
              </a:ext>
            </a:extLst>
          </p:cNvPr>
          <p:cNvSpPr txBox="1"/>
          <p:nvPr/>
        </p:nvSpPr>
        <p:spPr>
          <a:xfrm>
            <a:off x="253129" y="1688694"/>
            <a:ext cx="3377175" cy="1200329"/>
          </a:xfrm>
          <a:prstGeom prst="rect">
            <a:avLst/>
          </a:prstGeom>
          <a:noFill/>
        </p:spPr>
        <p:txBody>
          <a:bodyPr wrap="square" rtlCol="0">
            <a:spAutoFit/>
          </a:bodyPr>
          <a:lstStyle/>
          <a:p>
            <a:r>
              <a:rPr lang="en-US"/>
              <a:t>Video links </a:t>
            </a:r>
            <a:r>
              <a:rPr lang="en-US">
                <a:hlinkClick r:id="rId4">
                  <a:extLst>
                    <a:ext uri="{A12FA001-AC4F-418D-AE19-62706E023703}">
                      <ahyp:hlinkClr xmlns:ahyp="http://schemas.microsoft.com/office/drawing/2018/hyperlinkcolor" val="tx"/>
                    </a:ext>
                  </a:extLst>
                </a:hlinkClick>
              </a:rPr>
              <a:t>https://www.youtube.com/watch?v=ZAf3SjQ1WN4</a:t>
            </a:r>
            <a:endParaRPr lang="en-US"/>
          </a:p>
          <a:p>
            <a:endParaRPr lang="en-US"/>
          </a:p>
        </p:txBody>
      </p:sp>
      <p:pic>
        <p:nvPicPr>
          <p:cNvPr id="5" name="Online Media 4" title="NOAQ Boxwall Flash Flood Barrier in action">
            <a:hlinkClick r:id="" action="ppaction://media"/>
            <a:extLst>
              <a:ext uri="{FF2B5EF4-FFF2-40B4-BE49-F238E27FC236}">
                <a16:creationId xmlns:a16="http://schemas.microsoft.com/office/drawing/2014/main" id="{3655A5BB-2D4D-C23F-8E36-99F82EDD389F}"/>
              </a:ext>
            </a:extLst>
          </p:cNvPr>
          <p:cNvPicPr>
            <a:picLocks noRot="1" noChangeAspect="1"/>
          </p:cNvPicPr>
          <p:nvPr>
            <a:videoFile r:link="rId1"/>
          </p:nvPr>
        </p:nvPicPr>
        <p:blipFill>
          <a:blip r:embed="rId5"/>
          <a:stretch>
            <a:fillRect/>
          </a:stretch>
        </p:blipFill>
        <p:spPr>
          <a:xfrm>
            <a:off x="3630304" y="1688694"/>
            <a:ext cx="8205767" cy="4636259"/>
          </a:xfrm>
          <a:prstGeom prst="rect">
            <a:avLst/>
          </a:prstGeom>
        </p:spPr>
      </p:pic>
    </p:spTree>
    <p:extLst>
      <p:ext uri="{BB962C8B-B14F-4D97-AF65-F5344CB8AC3E}">
        <p14:creationId xmlns:p14="http://schemas.microsoft.com/office/powerpoint/2010/main" val="28551954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sz="2800" b="1" i="1" err="1"/>
              <a:t>Noaq</a:t>
            </a:r>
            <a:br>
              <a:rPr lang="en-US" sz="2800" b="1" i="1"/>
            </a:br>
            <a:r>
              <a:rPr lang="en-US" sz="2800" b="1" i="1" err="1"/>
              <a:t>boxwall</a:t>
            </a:r>
            <a:endParaRPr lang="en-US" sz="2800" b="1" i="1"/>
          </a:p>
        </p:txBody>
      </p:sp>
      <p:sp>
        <p:nvSpPr>
          <p:cNvPr id="4" name="TextBox 3">
            <a:extLst>
              <a:ext uri="{FF2B5EF4-FFF2-40B4-BE49-F238E27FC236}">
                <a16:creationId xmlns:a16="http://schemas.microsoft.com/office/drawing/2014/main" id="{4CD2B21B-91AB-A97E-A346-DF1750160B41}"/>
              </a:ext>
            </a:extLst>
          </p:cNvPr>
          <p:cNvSpPr txBox="1"/>
          <p:nvPr/>
        </p:nvSpPr>
        <p:spPr>
          <a:xfrm>
            <a:off x="253129" y="1688694"/>
            <a:ext cx="2831265" cy="1754326"/>
          </a:xfrm>
          <a:prstGeom prst="rect">
            <a:avLst/>
          </a:prstGeom>
          <a:noFill/>
        </p:spPr>
        <p:txBody>
          <a:bodyPr wrap="square" rtlCol="0">
            <a:spAutoFit/>
          </a:bodyPr>
          <a:lstStyle/>
          <a:p>
            <a:r>
              <a:rPr lang="en-US"/>
              <a:t>Video links</a:t>
            </a:r>
          </a:p>
          <a:p>
            <a:r>
              <a:rPr lang="en-US">
                <a:hlinkClick r:id="rId4">
                  <a:extLst>
                    <a:ext uri="{A12FA001-AC4F-418D-AE19-62706E023703}">
                      <ahyp:hlinkClr xmlns:ahyp="http://schemas.microsoft.com/office/drawing/2018/hyperlinkcolor" val="tx"/>
                    </a:ext>
                  </a:extLst>
                </a:hlinkClick>
              </a:rPr>
              <a:t>https://www.youtube.com/watch?v=MjopgWKUqoQ</a:t>
            </a:r>
            <a:endParaRPr lang="en-US"/>
          </a:p>
          <a:p>
            <a:endParaRPr lang="en-US"/>
          </a:p>
          <a:p>
            <a:r>
              <a:rPr lang="en-US"/>
              <a:t> </a:t>
            </a:r>
          </a:p>
        </p:txBody>
      </p:sp>
      <p:pic>
        <p:nvPicPr>
          <p:cNvPr id="5" name="Online Media 4" title="BW102 Spillway Test - NOAQ Boxwall Mobile Flood Barriers">
            <a:hlinkClick r:id="" action="ppaction://media"/>
            <a:extLst>
              <a:ext uri="{FF2B5EF4-FFF2-40B4-BE49-F238E27FC236}">
                <a16:creationId xmlns:a16="http://schemas.microsoft.com/office/drawing/2014/main" id="{094652FF-43C8-0B1C-FB30-E3961288B93A}"/>
              </a:ext>
            </a:extLst>
          </p:cNvPr>
          <p:cNvPicPr>
            <a:picLocks noRot="1" noChangeAspect="1"/>
          </p:cNvPicPr>
          <p:nvPr>
            <a:videoFile r:link="rId1"/>
          </p:nvPr>
        </p:nvPicPr>
        <p:blipFill>
          <a:blip r:embed="rId5"/>
          <a:stretch>
            <a:fillRect/>
          </a:stretch>
        </p:blipFill>
        <p:spPr>
          <a:xfrm>
            <a:off x="3084394" y="1058091"/>
            <a:ext cx="8795594" cy="5191579"/>
          </a:xfrm>
          <a:prstGeom prst="rect">
            <a:avLst/>
          </a:prstGeom>
        </p:spPr>
      </p:pic>
    </p:spTree>
    <p:extLst>
      <p:ext uri="{BB962C8B-B14F-4D97-AF65-F5344CB8AC3E}">
        <p14:creationId xmlns:p14="http://schemas.microsoft.com/office/powerpoint/2010/main" val="26322438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395862" y="1895466"/>
            <a:ext cx="9873796" cy="4962534"/>
          </a:xfrm>
        </p:spPr>
        <p:txBody>
          <a:bodyPr>
            <a:normAutofit/>
          </a:bodyPr>
          <a:lstStyle/>
          <a:p>
            <a:pPr>
              <a:buSzPct val="70000"/>
              <a:buFont typeface="Century Gothic" panose="020B0502020202020204" pitchFamily="34" charset="0"/>
              <a:buChar char="►"/>
            </a:pPr>
            <a:r>
              <a:rPr lang="en-US" dirty="0">
                <a:solidFill>
                  <a:schemeClr val="tx1"/>
                </a:solidFill>
              </a:rPr>
              <a:t>Systems include Dam Easy ™, </a:t>
            </a:r>
            <a:r>
              <a:rPr lang="en-US" dirty="0" err="1">
                <a:solidFill>
                  <a:schemeClr val="tx1"/>
                </a:solidFill>
              </a:rPr>
              <a:t>Presray</a:t>
            </a:r>
            <a:r>
              <a:rPr lang="en-US" dirty="0">
                <a:solidFill>
                  <a:schemeClr val="tx1"/>
                </a:solidFill>
              </a:rPr>
              <a:t> Flood Panels ™, EZ Flood Panel™ and Legacy Flood Barrier ™ products (and many more)</a:t>
            </a:r>
          </a:p>
          <a:p>
            <a:pPr>
              <a:buSzPct val="70000"/>
              <a:buFont typeface="Century Gothic" panose="020B0502020202020204" pitchFamily="34" charset="0"/>
              <a:buChar char="►"/>
            </a:pPr>
            <a:r>
              <a:rPr lang="en-US" dirty="0">
                <a:solidFill>
                  <a:schemeClr val="tx1"/>
                </a:solidFill>
              </a:rPr>
              <a:t>These products generally require a “bolt-on” building process for anchoring</a:t>
            </a:r>
          </a:p>
          <a:p>
            <a:pPr>
              <a:buSzPct val="70000"/>
              <a:buFont typeface="Century Gothic" panose="020B0502020202020204" pitchFamily="34" charset="0"/>
              <a:buChar char="►"/>
            </a:pPr>
            <a:r>
              <a:rPr lang="en-US" dirty="0">
                <a:solidFill>
                  <a:schemeClr val="tx1"/>
                </a:solidFill>
              </a:rPr>
              <a:t>Advantages:</a:t>
            </a:r>
          </a:p>
          <a:p>
            <a:pPr lvl="1">
              <a:buSzPct val="70000"/>
              <a:buFont typeface="Arial" panose="020B0604020202020204" pitchFamily="34" charset="0"/>
              <a:buChar char="•"/>
            </a:pPr>
            <a:r>
              <a:rPr lang="en-US" dirty="0">
                <a:solidFill>
                  <a:schemeClr val="tx1"/>
                </a:solidFill>
              </a:rPr>
              <a:t>Available in multiple heights and stackable for increased heights</a:t>
            </a:r>
          </a:p>
          <a:p>
            <a:pPr lvl="1">
              <a:buSzPct val="70000"/>
              <a:buFont typeface="Arial" panose="020B0604020202020204" pitchFamily="34" charset="0"/>
              <a:buChar char="•"/>
            </a:pPr>
            <a:r>
              <a:rPr lang="en-US" dirty="0">
                <a:solidFill>
                  <a:schemeClr val="tx1"/>
                </a:solidFill>
              </a:rPr>
              <a:t>Does not require heavy equipment for installation</a:t>
            </a:r>
          </a:p>
          <a:p>
            <a:pPr lvl="1">
              <a:buSzPct val="70000"/>
              <a:buFont typeface="Arial" panose="020B0604020202020204" pitchFamily="34" charset="0"/>
              <a:buChar char="•"/>
            </a:pPr>
            <a:r>
              <a:rPr lang="en-US" dirty="0">
                <a:solidFill>
                  <a:schemeClr val="tx1"/>
                </a:solidFill>
              </a:rPr>
              <a:t>Can provide cost savings compared to other temporary flood barrier systems</a:t>
            </a:r>
          </a:p>
          <a:p>
            <a:pPr>
              <a:buSzPct val="70000"/>
              <a:buFont typeface="Century Gothic" panose="020B0502020202020204" pitchFamily="34" charset="0"/>
              <a:buChar char="►"/>
            </a:pPr>
            <a:r>
              <a:rPr lang="en-US" dirty="0">
                <a:solidFill>
                  <a:schemeClr val="tx1"/>
                </a:solidFill>
              </a:rPr>
              <a:t>Disadvantages:</a:t>
            </a:r>
          </a:p>
          <a:p>
            <a:pPr lvl="1">
              <a:buSzPct val="70000"/>
              <a:buFont typeface="Arial" panose="020B0604020202020204" pitchFamily="34" charset="0"/>
              <a:buChar char="•"/>
            </a:pPr>
            <a:r>
              <a:rPr lang="en-US" dirty="0">
                <a:solidFill>
                  <a:schemeClr val="tx1"/>
                </a:solidFill>
              </a:rPr>
              <a:t>Must have one or more personnel available “when needed” for system installation</a:t>
            </a:r>
          </a:p>
          <a:p>
            <a:pPr lvl="1">
              <a:buSzPct val="70000"/>
              <a:buFont typeface="Arial" panose="020B0604020202020204" pitchFamily="34" charset="0"/>
              <a:buChar char="•"/>
            </a:pPr>
            <a:r>
              <a:rPr lang="en-US" dirty="0">
                <a:solidFill>
                  <a:schemeClr val="tx1"/>
                </a:solidFill>
              </a:rPr>
              <a:t>Most Systems require installation of “bolt-on” equipment prior to use</a:t>
            </a:r>
          </a:p>
          <a:p>
            <a:pPr lvl="1">
              <a:buSzPct val="70000"/>
              <a:buFont typeface="Arial" panose="020B0604020202020204" pitchFamily="34" charset="0"/>
              <a:buChar char="•"/>
            </a:pPr>
            <a:endParaRPr lang="en-US" dirty="0">
              <a:solidFill>
                <a:schemeClr val="tx1"/>
              </a:solidFill>
            </a:endParaRPr>
          </a:p>
          <a:p>
            <a:pPr>
              <a:buSzPct val="70000"/>
              <a:buFont typeface="Century Gothic" panose="020B0502020202020204" pitchFamily="34" charset="0"/>
              <a:buChar char="►"/>
            </a:pPr>
            <a:endParaRPr lang="en-US" dirty="0">
              <a:solidFill>
                <a:schemeClr val="tx1"/>
              </a:solidFill>
            </a:endParaRP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dirty="0"/>
              <a:t>Temporary flood barrier</a:t>
            </a:r>
            <a:br>
              <a:rPr lang="en-US" dirty="0"/>
            </a:br>
            <a:r>
              <a:rPr lang="en-US" sz="2800" b="1" i="1" dirty="0"/>
              <a:t> Building Entry Protection Systems</a:t>
            </a:r>
          </a:p>
        </p:txBody>
      </p:sp>
    </p:spTree>
    <p:extLst>
      <p:ext uri="{BB962C8B-B14F-4D97-AF65-F5344CB8AC3E}">
        <p14:creationId xmlns:p14="http://schemas.microsoft.com/office/powerpoint/2010/main" val="229946328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4918585" y="159031"/>
            <a:ext cx="7126725" cy="4008777"/>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800285"/>
          </a:xfrm>
        </p:spPr>
        <p:txBody>
          <a:bodyPr>
            <a:normAutofit/>
          </a:bodyPr>
          <a:lstStyle/>
          <a:p>
            <a:r>
              <a:rPr lang="en-US" sz="2800" b="1" i="1"/>
              <a:t>Dam easy</a:t>
            </a:r>
          </a:p>
        </p:txBody>
      </p:sp>
      <p:pic>
        <p:nvPicPr>
          <p:cNvPr id="2050" name="Picture 2">
            <a:extLst>
              <a:ext uri="{FF2B5EF4-FFF2-40B4-BE49-F238E27FC236}">
                <a16:creationId xmlns:a16="http://schemas.microsoft.com/office/drawing/2014/main" id="{E13499C8-6D09-CCF1-1C25-746EC22F7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504" y="3550577"/>
            <a:ext cx="3804929" cy="3148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C67C2C-0A42-755E-DAA2-AA8FEB975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35" y="1505593"/>
            <a:ext cx="4581700" cy="3437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80FE748-F3ED-C441-267B-EF624617E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734" y="159025"/>
            <a:ext cx="4358453" cy="3269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9F2147-577A-33E1-EB35-EE131A5AAF9D}"/>
              </a:ext>
            </a:extLst>
          </p:cNvPr>
          <p:cNvSpPr txBox="1"/>
          <p:nvPr/>
        </p:nvSpPr>
        <p:spPr>
          <a:xfrm>
            <a:off x="8533467" y="6320680"/>
            <a:ext cx="3525324" cy="369332"/>
          </a:xfrm>
          <a:prstGeom prst="rect">
            <a:avLst/>
          </a:prstGeom>
          <a:noFill/>
        </p:spPr>
        <p:txBody>
          <a:bodyPr wrap="none" rtlCol="0">
            <a:spAutoFit/>
          </a:bodyPr>
          <a:lstStyle/>
          <a:p>
            <a:r>
              <a:rPr lang="en-US" i="1"/>
              <a:t>Photos by Flood Proofing.com</a:t>
            </a:r>
          </a:p>
        </p:txBody>
      </p:sp>
    </p:spTree>
    <p:extLst>
      <p:ext uri="{BB962C8B-B14F-4D97-AF65-F5344CB8AC3E}">
        <p14:creationId xmlns:p14="http://schemas.microsoft.com/office/powerpoint/2010/main" val="166619735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525459"/>
          </a:xfrm>
        </p:spPr>
        <p:txBody>
          <a:bodyPr>
            <a:normAutofit/>
          </a:bodyPr>
          <a:lstStyle/>
          <a:p>
            <a:r>
              <a:rPr lang="en-US" sz="2800" b="1" i="1" err="1"/>
              <a:t>Presray</a:t>
            </a:r>
            <a:r>
              <a:rPr lang="en-US" sz="2800" b="1" i="1"/>
              <a:t> flood panel</a:t>
            </a:r>
          </a:p>
        </p:txBody>
      </p:sp>
      <p:sp>
        <p:nvSpPr>
          <p:cNvPr id="3" name="TextBox 2">
            <a:extLst>
              <a:ext uri="{FF2B5EF4-FFF2-40B4-BE49-F238E27FC236}">
                <a16:creationId xmlns:a16="http://schemas.microsoft.com/office/drawing/2014/main" id="{909F2147-577A-33E1-EB35-EE131A5AAF9D}"/>
              </a:ext>
            </a:extLst>
          </p:cNvPr>
          <p:cNvSpPr txBox="1"/>
          <p:nvPr/>
        </p:nvSpPr>
        <p:spPr>
          <a:xfrm>
            <a:off x="9613221" y="6303744"/>
            <a:ext cx="2135521" cy="369332"/>
          </a:xfrm>
          <a:prstGeom prst="rect">
            <a:avLst/>
          </a:prstGeom>
          <a:noFill/>
        </p:spPr>
        <p:txBody>
          <a:bodyPr wrap="none" rtlCol="0">
            <a:spAutoFit/>
          </a:bodyPr>
          <a:lstStyle/>
          <a:p>
            <a:r>
              <a:rPr lang="en-US" i="1"/>
              <a:t>Photos by </a:t>
            </a:r>
            <a:r>
              <a:rPr lang="en-US" i="1" err="1"/>
              <a:t>Presray</a:t>
            </a:r>
            <a:endParaRPr lang="en-US" i="1"/>
          </a:p>
        </p:txBody>
      </p:sp>
      <p:pic>
        <p:nvPicPr>
          <p:cNvPr id="3074" name="Picture 2" descr="CG22 Flood Prevention Panel">
            <a:extLst>
              <a:ext uri="{FF2B5EF4-FFF2-40B4-BE49-F238E27FC236}">
                <a16:creationId xmlns:a16="http://schemas.microsoft.com/office/drawing/2014/main" id="{87649F4A-3A7D-7B92-836B-5D62796A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74" y="1505593"/>
            <a:ext cx="4623968" cy="3477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G22 Flood Prevention Panel Diagram">
            <a:extLst>
              <a:ext uri="{FF2B5EF4-FFF2-40B4-BE49-F238E27FC236}">
                <a16:creationId xmlns:a16="http://schemas.microsoft.com/office/drawing/2014/main" id="{06CB545B-9068-27BB-B88A-5A6134912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7" y="1049007"/>
            <a:ext cx="6260409" cy="56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7580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525459"/>
          </a:xfrm>
        </p:spPr>
        <p:txBody>
          <a:bodyPr>
            <a:normAutofit/>
          </a:bodyPr>
          <a:lstStyle/>
          <a:p>
            <a:r>
              <a:rPr lang="en-US" sz="2800" b="1" i="1"/>
              <a:t>EZ flood panel</a:t>
            </a:r>
          </a:p>
        </p:txBody>
      </p:sp>
      <p:sp>
        <p:nvSpPr>
          <p:cNvPr id="3" name="TextBox 2">
            <a:extLst>
              <a:ext uri="{FF2B5EF4-FFF2-40B4-BE49-F238E27FC236}">
                <a16:creationId xmlns:a16="http://schemas.microsoft.com/office/drawing/2014/main" id="{909F2147-577A-33E1-EB35-EE131A5AAF9D}"/>
              </a:ext>
            </a:extLst>
          </p:cNvPr>
          <p:cNvSpPr txBox="1"/>
          <p:nvPr/>
        </p:nvSpPr>
        <p:spPr>
          <a:xfrm>
            <a:off x="7976876" y="6136014"/>
            <a:ext cx="3733714" cy="369332"/>
          </a:xfrm>
          <a:prstGeom prst="rect">
            <a:avLst/>
          </a:prstGeom>
          <a:noFill/>
        </p:spPr>
        <p:txBody>
          <a:bodyPr wrap="none" rtlCol="0">
            <a:spAutoFit/>
          </a:bodyPr>
          <a:lstStyle/>
          <a:p>
            <a:r>
              <a:rPr lang="en-US" i="1"/>
              <a:t>Photos by Flood Defense Group</a:t>
            </a:r>
          </a:p>
        </p:txBody>
      </p:sp>
      <p:pic>
        <p:nvPicPr>
          <p:cNvPr id="4100" name="Picture 4">
            <a:extLst>
              <a:ext uri="{FF2B5EF4-FFF2-40B4-BE49-F238E27FC236}">
                <a16:creationId xmlns:a16="http://schemas.microsoft.com/office/drawing/2014/main" id="{7AFE7920-A2A5-BC08-73FC-386B935B2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626" y="665695"/>
            <a:ext cx="4602541" cy="46025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9E176CF-AF2A-034F-E561-394804C0D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51" y="1696279"/>
            <a:ext cx="4499112" cy="449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6862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525459"/>
          </a:xfrm>
        </p:spPr>
        <p:txBody>
          <a:bodyPr>
            <a:normAutofit/>
          </a:bodyPr>
          <a:lstStyle/>
          <a:p>
            <a:r>
              <a:rPr lang="en-US" sz="2800" b="1" i="1"/>
              <a:t>Legacy flood Barrier</a:t>
            </a:r>
          </a:p>
        </p:txBody>
      </p:sp>
      <p:sp>
        <p:nvSpPr>
          <p:cNvPr id="3" name="TextBox 2">
            <a:extLst>
              <a:ext uri="{FF2B5EF4-FFF2-40B4-BE49-F238E27FC236}">
                <a16:creationId xmlns:a16="http://schemas.microsoft.com/office/drawing/2014/main" id="{909F2147-577A-33E1-EB35-EE131A5AAF9D}"/>
              </a:ext>
            </a:extLst>
          </p:cNvPr>
          <p:cNvSpPr txBox="1"/>
          <p:nvPr/>
        </p:nvSpPr>
        <p:spPr>
          <a:xfrm>
            <a:off x="7976876" y="6136014"/>
            <a:ext cx="3733714" cy="369332"/>
          </a:xfrm>
          <a:prstGeom prst="rect">
            <a:avLst/>
          </a:prstGeom>
          <a:noFill/>
        </p:spPr>
        <p:txBody>
          <a:bodyPr wrap="none" rtlCol="0">
            <a:spAutoFit/>
          </a:bodyPr>
          <a:lstStyle/>
          <a:p>
            <a:r>
              <a:rPr lang="en-US" i="1"/>
              <a:t>Photos by Flood Defense Group</a:t>
            </a:r>
          </a:p>
        </p:txBody>
      </p:sp>
      <p:pic>
        <p:nvPicPr>
          <p:cNvPr id="5122" name="Picture 2">
            <a:extLst>
              <a:ext uri="{FF2B5EF4-FFF2-40B4-BE49-F238E27FC236}">
                <a16:creationId xmlns:a16="http://schemas.microsoft.com/office/drawing/2014/main" id="{9CB64AF4-98DD-364C-2C63-DD60CDC35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019" y="1327144"/>
            <a:ext cx="3481726" cy="3481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BE46884-B3EB-768E-A277-F842E1E83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0" y="2844879"/>
            <a:ext cx="3733714" cy="37337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F344B00-39A6-710D-C860-0BAE1D987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679" y="87811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8327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69435" y="1670535"/>
            <a:ext cx="8534400" cy="4435061"/>
          </a:xfrm>
        </p:spPr>
        <p:txBody>
          <a:bodyPr>
            <a:normAutofit lnSpcReduction="10000"/>
          </a:bodyPr>
          <a:lstStyle/>
          <a:p>
            <a:pPr>
              <a:buSzPct val="70000"/>
              <a:buFont typeface="Century Gothic" panose="020B0502020202020204" pitchFamily="34" charset="0"/>
              <a:buChar char="►"/>
            </a:pPr>
            <a:r>
              <a:rPr lang="en-US" dirty="0">
                <a:solidFill>
                  <a:schemeClr val="tx1"/>
                </a:solidFill>
              </a:rPr>
              <a:t>Multiple documented flood events have occurred in most WV counties over the past 100+ years</a:t>
            </a:r>
          </a:p>
          <a:p>
            <a:pPr>
              <a:buSzPct val="70000"/>
              <a:buFont typeface="Century Gothic" panose="020B0502020202020204" pitchFamily="34" charset="0"/>
              <a:buChar char="►"/>
            </a:pPr>
            <a:r>
              <a:rPr lang="en-US" dirty="0">
                <a:solidFill>
                  <a:schemeClr val="tx1"/>
                </a:solidFill>
              </a:rPr>
              <a:t>These flooding events combined have caused hundreds of millions of dollars in damages to homes, businesses and infrastructure</a:t>
            </a:r>
          </a:p>
          <a:p>
            <a:pPr>
              <a:buSzPct val="70000"/>
              <a:buFont typeface="Century Gothic" panose="020B0502020202020204" pitchFamily="34" charset="0"/>
              <a:buChar char="►"/>
            </a:pPr>
            <a:r>
              <a:rPr lang="en-US" dirty="0">
                <a:solidFill>
                  <a:schemeClr val="tx1"/>
                </a:solidFill>
              </a:rPr>
              <a:t>Infrastructure and community components critical for local community vitality need to be protected, if possible, to increase community resiliency and reduce recovery time in future flooding events</a:t>
            </a:r>
          </a:p>
          <a:p>
            <a:pPr>
              <a:buSzPct val="70000"/>
              <a:buFont typeface="Century Gothic" panose="020B0502020202020204" pitchFamily="34" charset="0"/>
              <a:buChar char="►"/>
            </a:pPr>
            <a:r>
              <a:rPr lang="en-US" b="1" dirty="0">
                <a:solidFill>
                  <a:schemeClr val="tx1"/>
                </a:solidFill>
              </a:rPr>
              <a:t>Temporary flood barrier products </a:t>
            </a:r>
            <a:r>
              <a:rPr lang="en-US" b="1" u="sng" dirty="0">
                <a:solidFill>
                  <a:schemeClr val="tx1"/>
                </a:solidFill>
              </a:rPr>
              <a:t>may</a:t>
            </a:r>
            <a:r>
              <a:rPr lang="en-US" b="1" dirty="0">
                <a:solidFill>
                  <a:schemeClr val="tx1"/>
                </a:solidFill>
              </a:rPr>
              <a:t> provide some level of flood protection for certain critical infrastructure and community components</a:t>
            </a:r>
            <a:r>
              <a:rPr lang="en-US" dirty="0">
                <a:solidFill>
                  <a:schemeClr val="tx1"/>
                </a:solidFill>
              </a:rPr>
              <a:t>  - this study attempted to provide an initial overview of these products and offer some recommendations</a:t>
            </a: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a:t>Background / reason for Study</a:t>
            </a:r>
          </a:p>
        </p:txBody>
      </p:sp>
    </p:spTree>
    <p:extLst>
      <p:ext uri="{BB962C8B-B14F-4D97-AF65-F5344CB8AC3E}">
        <p14:creationId xmlns:p14="http://schemas.microsoft.com/office/powerpoint/2010/main" val="77158852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58924" y="1161827"/>
            <a:ext cx="9524171" cy="5217395"/>
          </a:xfrm>
        </p:spPr>
        <p:txBody>
          <a:bodyPr>
            <a:normAutofit fontScale="92500"/>
          </a:bodyPr>
          <a:lstStyle/>
          <a:p>
            <a:pPr>
              <a:buSzPct val="70000"/>
              <a:buFont typeface="Century Gothic" panose="020B0502020202020204" pitchFamily="34" charset="0"/>
              <a:buChar char="►"/>
            </a:pPr>
            <a:r>
              <a:rPr lang="en-US" dirty="0">
                <a:solidFill>
                  <a:schemeClr val="tx1"/>
                </a:solidFill>
              </a:rPr>
              <a:t>Over 50 locations were initially evaluated for future temporary flood barrier use (in 12-county area of June 2016 flood event).</a:t>
            </a:r>
          </a:p>
          <a:p>
            <a:pPr>
              <a:buSzPct val="70000"/>
              <a:buFont typeface="Century Gothic" panose="020B0502020202020204" pitchFamily="34" charset="0"/>
              <a:buChar char="►"/>
            </a:pPr>
            <a:r>
              <a:rPr lang="en-US" dirty="0">
                <a:solidFill>
                  <a:schemeClr val="tx1"/>
                </a:solidFill>
              </a:rPr>
              <a:t>Locations evaluated included water treatment facilities, sewage treatment facilities, fire stations, grocery stores, post offices and pharmacy stores</a:t>
            </a:r>
          </a:p>
          <a:p>
            <a:pPr>
              <a:buSzPct val="70000"/>
              <a:buFont typeface="Century Gothic" panose="020B0502020202020204" pitchFamily="34" charset="0"/>
              <a:buChar char="►"/>
            </a:pPr>
            <a:r>
              <a:rPr lang="en-US" dirty="0">
                <a:solidFill>
                  <a:schemeClr val="tx1"/>
                </a:solidFill>
              </a:rPr>
              <a:t>Historical flooding events were documented at each location</a:t>
            </a:r>
          </a:p>
          <a:p>
            <a:pPr>
              <a:buSzPct val="70000"/>
              <a:buFont typeface="Century Gothic" panose="020B0502020202020204" pitchFamily="34" charset="0"/>
              <a:buChar char="►"/>
            </a:pPr>
            <a:r>
              <a:rPr lang="en-US" dirty="0">
                <a:solidFill>
                  <a:schemeClr val="tx1"/>
                </a:solidFill>
              </a:rPr>
              <a:t>Specific site features have been recorded (surface types, topography, damage estimates, and potential storage areas for flood barrier products)</a:t>
            </a:r>
          </a:p>
          <a:p>
            <a:pPr>
              <a:buSzPct val="70000"/>
              <a:buFont typeface="Century Gothic" panose="020B0502020202020204" pitchFamily="34" charset="0"/>
              <a:buChar char="►"/>
            </a:pPr>
            <a:r>
              <a:rPr lang="en-US" dirty="0">
                <a:solidFill>
                  <a:schemeClr val="tx1"/>
                </a:solidFill>
              </a:rPr>
              <a:t>Suggestions / recommendations have been made for potential temporary flood barrier products that are a “good fit” for 32 of the sites; other sites initially evaluated were not conducive of temporary flood barrier use.</a:t>
            </a:r>
          </a:p>
          <a:p>
            <a:pPr>
              <a:buSzPct val="70000"/>
              <a:buFont typeface="Century Gothic" panose="020B0502020202020204" pitchFamily="34" charset="0"/>
              <a:buChar char="►"/>
            </a:pPr>
            <a:r>
              <a:rPr lang="en-US" dirty="0">
                <a:solidFill>
                  <a:schemeClr val="tx1"/>
                </a:solidFill>
              </a:rPr>
              <a:t>Each site evaluated included estimated costs for flood barrier system(s) selected.</a:t>
            </a:r>
          </a:p>
          <a:p>
            <a:pPr>
              <a:buSzPct val="70000"/>
              <a:buFont typeface="Century Gothic" panose="020B0502020202020204" pitchFamily="34" charset="0"/>
              <a:buChar char="►"/>
            </a:pPr>
            <a:r>
              <a:rPr lang="en-US" dirty="0">
                <a:solidFill>
                  <a:schemeClr val="tx1"/>
                </a:solidFill>
              </a:rPr>
              <a:t>Site-specific reports were compiled into a final report.</a:t>
            </a: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3" y="352655"/>
            <a:ext cx="9109145" cy="809172"/>
          </a:xfrm>
        </p:spPr>
        <p:txBody>
          <a:bodyPr>
            <a:normAutofit/>
          </a:bodyPr>
          <a:lstStyle/>
          <a:p>
            <a:r>
              <a:rPr lang="en-US" dirty="0"/>
              <a:t>Summary of CEGAS Site Reviews</a:t>
            </a:r>
            <a:endParaRPr lang="en-US" sz="1800" i="1" dirty="0"/>
          </a:p>
        </p:txBody>
      </p:sp>
    </p:spTree>
    <p:extLst>
      <p:ext uri="{BB962C8B-B14F-4D97-AF65-F5344CB8AC3E}">
        <p14:creationId xmlns:p14="http://schemas.microsoft.com/office/powerpoint/2010/main" val="126807656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41748" y="1468249"/>
            <a:ext cx="11302153" cy="5265124"/>
          </a:xfrm>
        </p:spPr>
        <p:txBody>
          <a:bodyPr>
            <a:normAutofit fontScale="92500" lnSpcReduction="10000"/>
          </a:bodyPr>
          <a:lstStyle/>
          <a:p>
            <a:pPr marL="0" indent="0">
              <a:buSzPct val="70000"/>
              <a:buNone/>
            </a:pPr>
            <a:r>
              <a:rPr lang="en-US" b="1" dirty="0">
                <a:solidFill>
                  <a:schemeClr val="tx1"/>
                </a:solidFill>
              </a:rPr>
              <a:t>CONCLUSIONS</a:t>
            </a:r>
          </a:p>
          <a:p>
            <a:pPr>
              <a:buSzPct val="70000"/>
              <a:buFont typeface="Century Gothic" panose="020B0502020202020204" pitchFamily="34" charset="0"/>
              <a:buChar char="►"/>
            </a:pPr>
            <a:r>
              <a:rPr lang="en-US" dirty="0">
                <a:solidFill>
                  <a:schemeClr val="tx1"/>
                </a:solidFill>
              </a:rPr>
              <a:t>Temporary Flood Barrier Products can provide some level of protection for many critical infrastructure facilities that have experienced past flooding events, and/or are expected to experience future flooding events.</a:t>
            </a:r>
          </a:p>
          <a:p>
            <a:pPr>
              <a:buSzPct val="70000"/>
              <a:buFont typeface="Century Gothic" panose="020B0502020202020204" pitchFamily="34" charset="0"/>
              <a:buChar char="►"/>
            </a:pPr>
            <a:r>
              <a:rPr lang="en-US" dirty="0">
                <a:solidFill>
                  <a:schemeClr val="tx1"/>
                </a:solidFill>
              </a:rPr>
              <a:t>Some locations will not benefit from these products (due to flooding heights, floodway locations, and site-specific features and conditions). </a:t>
            </a:r>
          </a:p>
          <a:p>
            <a:pPr>
              <a:buSzPct val="70000"/>
              <a:buFont typeface="Century Gothic" panose="020B0502020202020204" pitchFamily="34" charset="0"/>
              <a:buChar char="►"/>
            </a:pPr>
            <a:r>
              <a:rPr lang="en-US" dirty="0">
                <a:solidFill>
                  <a:schemeClr val="tx1"/>
                </a:solidFill>
              </a:rPr>
              <a:t>Cost:  The higher the flood protection height, the higher the cost.</a:t>
            </a:r>
          </a:p>
          <a:p>
            <a:pPr>
              <a:buSzPct val="70000"/>
              <a:buFont typeface="Century Gothic" panose="020B0502020202020204" pitchFamily="34" charset="0"/>
              <a:buChar char="►"/>
            </a:pPr>
            <a:r>
              <a:rPr lang="en-US" dirty="0">
                <a:solidFill>
                  <a:schemeClr val="tx1"/>
                </a:solidFill>
              </a:rPr>
              <a:t>Must have personnel available for system installation when needed.</a:t>
            </a:r>
          </a:p>
          <a:p>
            <a:pPr>
              <a:buSzPct val="70000"/>
              <a:buFont typeface="Century Gothic" panose="020B0502020202020204" pitchFamily="34" charset="0"/>
              <a:buChar char="►"/>
            </a:pPr>
            <a:r>
              <a:rPr lang="en-US" dirty="0">
                <a:solidFill>
                  <a:schemeClr val="tx1"/>
                </a:solidFill>
              </a:rPr>
              <a:t>CEGAS has recommended purchasing of temporary flood barrier products at select locations as a pilot for education, research and future evaluation. </a:t>
            </a:r>
            <a:endParaRPr lang="en-US" b="1" dirty="0">
              <a:solidFill>
                <a:schemeClr val="tx1"/>
              </a:solidFill>
            </a:endParaRPr>
          </a:p>
          <a:p>
            <a:pPr>
              <a:buSzPct val="70000"/>
              <a:buFont typeface="Century Gothic" panose="020B0502020202020204" pitchFamily="34" charset="0"/>
              <a:buChar char="►"/>
            </a:pPr>
            <a:r>
              <a:rPr lang="en-US" dirty="0">
                <a:solidFill>
                  <a:schemeClr val="tx1"/>
                </a:solidFill>
              </a:rPr>
              <a:t>Potential funding sources need to be identified to purchase these products.  Possible funding sources include FEMA’s BRIC, HUD pre-disaster planning, U.S. Army Corps of Engineers Section 205 (flood damage assistance), and USDA Rural Development “Water &amp; Environmental” programs.  Other federal, state and private foundation funding sources may also exist and need to be researched.</a:t>
            </a:r>
          </a:p>
          <a:p>
            <a:pPr marL="0" indent="0">
              <a:buSzPct val="70000"/>
              <a:buNone/>
            </a:pPr>
            <a:endParaRPr lang="en-US" dirty="0">
              <a:solidFill>
                <a:schemeClr val="tx1"/>
              </a:solidFill>
            </a:endParaRP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990969"/>
          </a:xfrm>
        </p:spPr>
        <p:txBody>
          <a:bodyPr>
            <a:normAutofit/>
          </a:bodyPr>
          <a:lstStyle/>
          <a:p>
            <a:r>
              <a:rPr lang="en-US" dirty="0"/>
              <a:t>Conclusions</a:t>
            </a:r>
          </a:p>
        </p:txBody>
      </p:sp>
    </p:spTree>
    <p:extLst>
      <p:ext uri="{BB962C8B-B14F-4D97-AF65-F5344CB8AC3E}">
        <p14:creationId xmlns:p14="http://schemas.microsoft.com/office/powerpoint/2010/main" val="353983416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10941144" cy="990969"/>
          </a:xfrm>
        </p:spPr>
        <p:txBody>
          <a:bodyPr>
            <a:normAutofit/>
          </a:bodyPr>
          <a:lstStyle/>
          <a:p>
            <a:r>
              <a:rPr lang="en-US" dirty="0"/>
              <a:t>Report Contacts</a:t>
            </a:r>
          </a:p>
        </p:txBody>
      </p:sp>
      <p:sp>
        <p:nvSpPr>
          <p:cNvPr id="3" name="TextBox 2">
            <a:extLst>
              <a:ext uri="{FF2B5EF4-FFF2-40B4-BE49-F238E27FC236}">
                <a16:creationId xmlns:a16="http://schemas.microsoft.com/office/drawing/2014/main" id="{E3C8B33D-D641-47BC-1D9D-7D1FC55FA802}"/>
              </a:ext>
            </a:extLst>
          </p:cNvPr>
          <p:cNvSpPr txBox="1"/>
          <p:nvPr/>
        </p:nvSpPr>
        <p:spPr>
          <a:xfrm>
            <a:off x="672662" y="1343623"/>
            <a:ext cx="8761794" cy="3416320"/>
          </a:xfrm>
          <a:prstGeom prst="rect">
            <a:avLst/>
          </a:prstGeom>
          <a:noFill/>
        </p:spPr>
        <p:txBody>
          <a:bodyPr wrap="square" rtlCol="0">
            <a:spAutoFit/>
          </a:bodyPr>
          <a:lstStyle/>
          <a:p>
            <a:r>
              <a:rPr lang="en-US" dirty="0"/>
              <a:t>To discuss this presentation further, contact Marshall University’s Center for Environmental, Geotechnical and Applied Sciences (CEGAS)</a:t>
            </a:r>
          </a:p>
          <a:p>
            <a:r>
              <a:rPr lang="en-US" dirty="0"/>
              <a:t>George Carico, Environmental Manager</a:t>
            </a:r>
          </a:p>
          <a:p>
            <a:r>
              <a:rPr lang="en-US" dirty="0"/>
              <a:t>Phone:  304/696-5456</a:t>
            </a:r>
          </a:p>
          <a:p>
            <a:r>
              <a:rPr lang="en-US" dirty="0"/>
              <a:t>Email:  carico@marshall.edu</a:t>
            </a:r>
          </a:p>
          <a:p>
            <a:endParaRPr lang="en-US" dirty="0"/>
          </a:p>
          <a:p>
            <a:r>
              <a:rPr lang="en-US" dirty="0"/>
              <a:t>For additional information on flood resiliency, contact Marshall University’s Appalachian Resiliency Center</a:t>
            </a:r>
          </a:p>
          <a:p>
            <a:r>
              <a:rPr lang="en-US" dirty="0"/>
              <a:t>James Wolfe, Interim Director</a:t>
            </a:r>
          </a:p>
          <a:p>
            <a:r>
              <a:rPr lang="en-US" dirty="0"/>
              <a:t>Phone:  304/696-6042</a:t>
            </a:r>
          </a:p>
          <a:p>
            <a:r>
              <a:rPr lang="en-US" dirty="0"/>
              <a:t>Email”  jawolfe@marshall.edu</a:t>
            </a:r>
          </a:p>
          <a:p>
            <a:endParaRPr lang="en-US" dirty="0"/>
          </a:p>
        </p:txBody>
      </p:sp>
      <p:pic>
        <p:nvPicPr>
          <p:cNvPr id="4" name="Picture 3">
            <a:extLst>
              <a:ext uri="{FF2B5EF4-FFF2-40B4-BE49-F238E27FC236}">
                <a16:creationId xmlns:a16="http://schemas.microsoft.com/office/drawing/2014/main" id="{6D96A9FC-FC9F-FC03-8A3C-87A23F2E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270" y="5508238"/>
            <a:ext cx="3165613" cy="1082400"/>
          </a:xfrm>
          <a:prstGeom prst="rect">
            <a:avLst/>
          </a:prstGeom>
          <a:noFill/>
          <a:ln>
            <a:noFill/>
          </a:ln>
          <a:extLst>
            <a:ext uri="{909E8E84-426E-40DD-AFC4-6F175D3DCCD1}">
              <a14:hiddenFill xmlns:a14="http://schemas.microsoft.com/office/drawing/2010/main">
                <a:solidFill>
                  <a:srgbClr val="317F44"/>
                </a:solidFill>
              </a14:hiddenFill>
            </a:ext>
            <a:ext uri="{91240B29-F687-4F45-9708-019B960494DF}">
              <a14:hiddenLine xmlns:a14="http://schemas.microsoft.com/office/drawing/2010/main" w="12700" cap="sq">
                <a:solidFill>
                  <a:srgbClr val="333300"/>
                </a:solidFill>
                <a:miter lim="800000"/>
                <a:headEnd type="none" w="sm" len="sm"/>
                <a:tailEnd type="none" w="sm" len="sm"/>
              </a14:hiddenLine>
            </a:ext>
          </a:extLst>
        </p:spPr>
      </p:pic>
    </p:spTree>
    <p:extLst>
      <p:ext uri="{BB962C8B-B14F-4D97-AF65-F5344CB8AC3E}">
        <p14:creationId xmlns:p14="http://schemas.microsoft.com/office/powerpoint/2010/main" val="303178445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58924" y="1049867"/>
            <a:ext cx="10310676" cy="5455478"/>
          </a:xfrm>
        </p:spPr>
        <p:txBody>
          <a:bodyPr>
            <a:normAutofit fontScale="92500" lnSpcReduction="10000"/>
          </a:bodyPr>
          <a:lstStyle/>
          <a:p>
            <a:pPr>
              <a:buSzPct val="70000"/>
              <a:buFont typeface="Century Gothic" panose="020B0502020202020204" pitchFamily="34" charset="0"/>
              <a:buChar char="►"/>
            </a:pPr>
            <a:r>
              <a:rPr lang="en-US" dirty="0">
                <a:solidFill>
                  <a:schemeClr val="tx1"/>
                </a:solidFill>
              </a:rPr>
              <a:t>Temporary Flood Barrier Products / Systems have been used in other countries for decades with various degrees of success</a:t>
            </a:r>
          </a:p>
          <a:p>
            <a:pPr>
              <a:buSzPct val="70000"/>
              <a:buFont typeface="Century Gothic" panose="020B0502020202020204" pitchFamily="34" charset="0"/>
              <a:buChar char="►"/>
            </a:pPr>
            <a:r>
              <a:rPr lang="en-US" dirty="0">
                <a:solidFill>
                  <a:schemeClr val="tx1"/>
                </a:solidFill>
              </a:rPr>
              <a:t>These products are now readily available in the U.S.</a:t>
            </a:r>
          </a:p>
          <a:p>
            <a:pPr>
              <a:buSzPct val="70000"/>
              <a:buFont typeface="Century Gothic" panose="020B0502020202020204" pitchFamily="34" charset="0"/>
              <a:buChar char="►"/>
            </a:pPr>
            <a:r>
              <a:rPr lang="en-US" dirty="0">
                <a:solidFill>
                  <a:schemeClr val="tx1"/>
                </a:solidFill>
              </a:rPr>
              <a:t>Systems include, among others, water filled, air filled, and stand-alone designs, and are reusable and can be stored onsite.</a:t>
            </a:r>
          </a:p>
          <a:p>
            <a:pPr>
              <a:buSzPct val="70000"/>
              <a:buFont typeface="Century Gothic" panose="020B0502020202020204" pitchFamily="34" charset="0"/>
              <a:buChar char="►"/>
            </a:pPr>
            <a:r>
              <a:rPr lang="en-US" dirty="0">
                <a:solidFill>
                  <a:schemeClr val="tx1"/>
                </a:solidFill>
              </a:rPr>
              <a:t>Specific flood barrier products must be selected based on site-specific features (topography, surface materials, storage capacity, etc.), flooding history, available storage space, and anticipated future flooding events</a:t>
            </a:r>
          </a:p>
          <a:p>
            <a:pPr marL="0" indent="0">
              <a:buSzPct val="70000"/>
              <a:buNone/>
            </a:pPr>
            <a:endParaRPr lang="en-US" b="1" dirty="0">
              <a:solidFill>
                <a:schemeClr val="tx1"/>
              </a:solidFill>
            </a:endParaRPr>
          </a:p>
          <a:p>
            <a:pPr marL="0" indent="0">
              <a:buSzPct val="70000"/>
              <a:buNone/>
            </a:pPr>
            <a:r>
              <a:rPr lang="en-US" b="1" dirty="0">
                <a:solidFill>
                  <a:schemeClr val="tx1"/>
                </a:solidFill>
              </a:rPr>
              <a:t>Note</a:t>
            </a:r>
            <a:r>
              <a:rPr lang="en-US" dirty="0">
                <a:solidFill>
                  <a:schemeClr val="tx1"/>
                </a:solidFill>
              </a:rPr>
              <a:t>: </a:t>
            </a:r>
            <a:r>
              <a:rPr lang="en-US" i="1" dirty="0">
                <a:solidFill>
                  <a:schemeClr val="tx1"/>
                </a:solidFill>
              </a:rPr>
              <a:t>CEGAS only evaluated temporary flood barrier products that (1) don’t require heavy equipment, (2) can be installed in relatively short time periods, and (3) minimal personnel needed for installation. Permanently installed  flood barrier products were not evaluated as part of this study.</a:t>
            </a:r>
          </a:p>
          <a:p>
            <a:pPr marL="0" indent="0">
              <a:buSzPct val="70000"/>
              <a:buNone/>
            </a:pPr>
            <a:r>
              <a:rPr lang="en-US" i="1" dirty="0">
                <a:solidFill>
                  <a:schemeClr val="tx1"/>
                </a:solidFill>
              </a:rPr>
              <a:t>{</a:t>
            </a:r>
            <a:r>
              <a:rPr lang="en-US" b="1" i="1" dirty="0">
                <a:solidFill>
                  <a:schemeClr val="tx1"/>
                </a:solidFill>
              </a:rPr>
              <a:t>Marshall University </a:t>
            </a:r>
            <a:r>
              <a:rPr lang="en-US" i="1" dirty="0">
                <a:solidFill>
                  <a:schemeClr val="tx1"/>
                </a:solidFill>
              </a:rPr>
              <a:t>and CEGAS are not endorsing any flood barrier product(s); this presentation is only for discussion and informational use.  Additional temporary flood barriers are available that were not included in this study}</a:t>
            </a:r>
          </a:p>
          <a:p>
            <a:pPr>
              <a:buSzPct val="70000"/>
              <a:buFont typeface="Century Gothic" panose="020B0502020202020204" pitchFamily="34" charset="0"/>
              <a:buChar char="►"/>
            </a:pPr>
            <a:endParaRPr lang="en-US" dirty="0">
              <a:solidFill>
                <a:schemeClr val="tx1"/>
              </a:solidFill>
            </a:endParaRP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5"/>
            <a:ext cx="8534400" cy="697212"/>
          </a:xfrm>
        </p:spPr>
        <p:txBody>
          <a:bodyPr>
            <a:normAutofit/>
          </a:bodyPr>
          <a:lstStyle/>
          <a:p>
            <a:r>
              <a:rPr lang="en-US" dirty="0"/>
              <a:t>Temporary flood barriers</a:t>
            </a:r>
          </a:p>
        </p:txBody>
      </p:sp>
    </p:spTree>
    <p:extLst>
      <p:ext uri="{BB962C8B-B14F-4D97-AF65-F5344CB8AC3E}">
        <p14:creationId xmlns:p14="http://schemas.microsoft.com/office/powerpoint/2010/main" val="303106718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48413" y="2212365"/>
            <a:ext cx="10341598" cy="3615267"/>
          </a:xfrm>
        </p:spPr>
        <p:txBody>
          <a:bodyPr>
            <a:normAutofit/>
          </a:bodyPr>
          <a:lstStyle/>
          <a:p>
            <a:pPr>
              <a:buSzPct val="70000"/>
              <a:buFont typeface="Century Gothic" panose="020B0502020202020204" pitchFamily="34" charset="0"/>
              <a:buChar char="►"/>
            </a:pPr>
            <a:r>
              <a:rPr lang="en-US" dirty="0">
                <a:solidFill>
                  <a:schemeClr val="tx1"/>
                </a:solidFill>
              </a:rPr>
              <a:t>Systems include </a:t>
            </a:r>
            <a:r>
              <a:rPr lang="en-US" dirty="0" err="1">
                <a:solidFill>
                  <a:schemeClr val="tx1"/>
                </a:solidFill>
              </a:rPr>
              <a:t>BoxBarrier</a:t>
            </a:r>
            <a:r>
              <a:rPr lang="en-US" dirty="0">
                <a:solidFill>
                  <a:schemeClr val="tx1"/>
                </a:solidFill>
              </a:rPr>
              <a:t> ™, Muscle Wall™, and Beaver ™ products</a:t>
            </a:r>
          </a:p>
          <a:p>
            <a:pPr>
              <a:buSzPct val="70000"/>
              <a:buFont typeface="Century Gothic" panose="020B0502020202020204" pitchFamily="34" charset="0"/>
              <a:buChar char="►"/>
            </a:pPr>
            <a:r>
              <a:rPr lang="en-US" dirty="0">
                <a:solidFill>
                  <a:schemeClr val="tx1"/>
                </a:solidFill>
              </a:rPr>
              <a:t>Uses water to secure components in-place</a:t>
            </a:r>
          </a:p>
          <a:p>
            <a:pPr>
              <a:buSzPct val="70000"/>
              <a:buFont typeface="Century Gothic" panose="020B0502020202020204" pitchFamily="34" charset="0"/>
              <a:buChar char="►"/>
            </a:pPr>
            <a:r>
              <a:rPr lang="en-US" dirty="0">
                <a:solidFill>
                  <a:schemeClr val="tx1"/>
                </a:solidFill>
              </a:rPr>
              <a:t>Advantages:</a:t>
            </a:r>
          </a:p>
          <a:p>
            <a:pPr lvl="1">
              <a:buSzPct val="70000"/>
              <a:buFont typeface="Arial" panose="020B0604020202020204" pitchFamily="34" charset="0"/>
              <a:buChar char="•"/>
            </a:pPr>
            <a:r>
              <a:rPr lang="en-US" dirty="0">
                <a:solidFill>
                  <a:schemeClr val="tx1"/>
                </a:solidFill>
              </a:rPr>
              <a:t>Available in various heights (up to 8 feet)</a:t>
            </a:r>
          </a:p>
          <a:p>
            <a:pPr lvl="1">
              <a:buSzPct val="70000"/>
              <a:buFont typeface="Arial" panose="020B0604020202020204" pitchFamily="34" charset="0"/>
              <a:buChar char="•"/>
            </a:pPr>
            <a:r>
              <a:rPr lang="en-US" dirty="0">
                <a:solidFill>
                  <a:schemeClr val="tx1"/>
                </a:solidFill>
              </a:rPr>
              <a:t>Does not require heavy equipment for installation</a:t>
            </a:r>
          </a:p>
          <a:p>
            <a:pPr>
              <a:buSzPct val="70000"/>
              <a:buFont typeface="Century Gothic" panose="020B0502020202020204" pitchFamily="34" charset="0"/>
              <a:buChar char="►"/>
            </a:pPr>
            <a:r>
              <a:rPr lang="en-US" dirty="0">
                <a:solidFill>
                  <a:schemeClr val="tx1"/>
                </a:solidFill>
              </a:rPr>
              <a:t>Disadvantages:</a:t>
            </a:r>
          </a:p>
          <a:p>
            <a:pPr lvl="1">
              <a:buSzPct val="70000"/>
              <a:buFont typeface="Arial" panose="020B0604020202020204" pitchFamily="34" charset="0"/>
              <a:buChar char="•"/>
            </a:pPr>
            <a:r>
              <a:rPr lang="en-US" dirty="0">
                <a:solidFill>
                  <a:schemeClr val="tx1"/>
                </a:solidFill>
              </a:rPr>
              <a:t>Must have available water supply with quick-fill capacity equipment on-site</a:t>
            </a:r>
          </a:p>
          <a:p>
            <a:pPr lvl="1">
              <a:buSzPct val="70000"/>
              <a:buFont typeface="Arial" panose="020B0604020202020204" pitchFamily="34" charset="0"/>
              <a:buChar char="•"/>
            </a:pPr>
            <a:r>
              <a:rPr lang="en-US" dirty="0">
                <a:solidFill>
                  <a:schemeClr val="tx1"/>
                </a:solidFill>
              </a:rPr>
              <a:t>Must have personnel available “when needed” for system installation</a:t>
            </a: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dirty="0"/>
              <a:t>Temporary flood barrier </a:t>
            </a:r>
            <a:br>
              <a:rPr lang="en-US" dirty="0"/>
            </a:br>
            <a:r>
              <a:rPr lang="en-US" sz="2800" b="1" i="1" dirty="0"/>
              <a:t>Water Filled Systems</a:t>
            </a:r>
          </a:p>
        </p:txBody>
      </p:sp>
    </p:spTree>
    <p:extLst>
      <p:ext uri="{BB962C8B-B14F-4D97-AF65-F5344CB8AC3E}">
        <p14:creationId xmlns:p14="http://schemas.microsoft.com/office/powerpoint/2010/main" val="28086271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fontScale="90000"/>
          </a:bodyPr>
          <a:lstStyle/>
          <a:p>
            <a:r>
              <a:rPr lang="en-US"/>
              <a:t>Box</a:t>
            </a:r>
            <a:br>
              <a:rPr lang="en-US"/>
            </a:br>
            <a:r>
              <a:rPr lang="en-US"/>
              <a:t>Barrier</a:t>
            </a:r>
            <a:br>
              <a:rPr lang="en-US"/>
            </a:br>
            <a:r>
              <a:rPr lang="en-US"/>
              <a:t>(</a:t>
            </a:r>
            <a:r>
              <a:rPr lang="en-US" sz="2700"/>
              <a:t>Limited to ~20-inch height)</a:t>
            </a:r>
            <a:endParaRPr lang="en-US" sz="2700" b="1" i="1"/>
          </a:p>
        </p:txBody>
      </p:sp>
      <p:pic>
        <p:nvPicPr>
          <p:cNvPr id="1026" name="Picture 2">
            <a:extLst>
              <a:ext uri="{FF2B5EF4-FFF2-40B4-BE49-F238E27FC236}">
                <a16:creationId xmlns:a16="http://schemas.microsoft.com/office/drawing/2014/main" id="{7CBA4D3C-9C18-3766-03D7-4B96738B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312" y="1188280"/>
            <a:ext cx="4984377" cy="3322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BA8964-4F2C-B4B5-4A02-BCD160714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12" y="3182428"/>
            <a:ext cx="4984377" cy="3322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2DEB32-3616-6689-6475-D4B70CFCCCD3}"/>
              </a:ext>
            </a:extLst>
          </p:cNvPr>
          <p:cNvSpPr txBox="1"/>
          <p:nvPr/>
        </p:nvSpPr>
        <p:spPr>
          <a:xfrm>
            <a:off x="8693426" y="6136014"/>
            <a:ext cx="3081293" cy="369332"/>
          </a:xfrm>
          <a:prstGeom prst="rect">
            <a:avLst/>
          </a:prstGeom>
          <a:noFill/>
        </p:spPr>
        <p:txBody>
          <a:bodyPr wrap="none" rtlCol="0">
            <a:spAutoFit/>
          </a:bodyPr>
          <a:lstStyle/>
          <a:p>
            <a:r>
              <a:rPr lang="en-US" i="1"/>
              <a:t>Photos by Bluemont Flood</a:t>
            </a:r>
          </a:p>
        </p:txBody>
      </p:sp>
    </p:spTree>
    <p:extLst>
      <p:ext uri="{BB962C8B-B14F-4D97-AF65-F5344CB8AC3E}">
        <p14:creationId xmlns:p14="http://schemas.microsoft.com/office/powerpoint/2010/main" val="82169277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fontScale="90000"/>
          </a:bodyPr>
          <a:lstStyle/>
          <a:p>
            <a:r>
              <a:rPr lang="en-US"/>
              <a:t>Muscle</a:t>
            </a:r>
            <a:br>
              <a:rPr lang="en-US"/>
            </a:br>
            <a:r>
              <a:rPr lang="en-US"/>
              <a:t>Wall</a:t>
            </a:r>
            <a:br>
              <a:rPr lang="en-US"/>
            </a:br>
            <a:r>
              <a:rPr lang="en-US" sz="2700" i="1"/>
              <a:t>flood mitigation approved (by USACE) </a:t>
            </a:r>
            <a:br>
              <a:rPr lang="en-US" sz="2700" i="1"/>
            </a:br>
            <a:r>
              <a:rPr lang="en-US" sz="2700" i="1"/>
              <a:t>for 4‘ water height (up to 8’ height</a:t>
            </a:r>
            <a:br>
              <a:rPr lang="en-US" sz="2700" i="1"/>
            </a:br>
            <a:r>
              <a:rPr lang="en-US" sz="2700" i="1"/>
              <a:t>available)</a:t>
            </a:r>
          </a:p>
        </p:txBody>
      </p:sp>
      <p:pic>
        <p:nvPicPr>
          <p:cNvPr id="2056" name="Picture 8">
            <a:extLst>
              <a:ext uri="{FF2B5EF4-FFF2-40B4-BE49-F238E27FC236}">
                <a16:creationId xmlns:a16="http://schemas.microsoft.com/office/drawing/2014/main" id="{1F44D2C2-1FA5-A792-1B74-EDF8734E9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491" y="925027"/>
            <a:ext cx="4688593" cy="3516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stallation">
            <a:extLst>
              <a:ext uri="{FF2B5EF4-FFF2-40B4-BE49-F238E27FC236}">
                <a16:creationId xmlns:a16="http://schemas.microsoft.com/office/drawing/2014/main" id="{6A21DC44-2D7A-A118-7A39-B5629D24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217" y="1859721"/>
            <a:ext cx="4212533" cy="27317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lood Control">
            <a:extLst>
              <a:ext uri="{FF2B5EF4-FFF2-40B4-BE49-F238E27FC236}">
                <a16:creationId xmlns:a16="http://schemas.microsoft.com/office/drawing/2014/main" id="{4542C0CA-A91F-2CEB-5B5D-E70440712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72" y="4691271"/>
            <a:ext cx="9783882" cy="2010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327AD7-AD85-A028-E8AC-66C7CB41914B}"/>
              </a:ext>
            </a:extLst>
          </p:cNvPr>
          <p:cNvSpPr txBox="1"/>
          <p:nvPr/>
        </p:nvSpPr>
        <p:spPr>
          <a:xfrm>
            <a:off x="10050337" y="5897028"/>
            <a:ext cx="1959191" cy="646331"/>
          </a:xfrm>
          <a:prstGeom prst="rect">
            <a:avLst/>
          </a:prstGeom>
          <a:noFill/>
        </p:spPr>
        <p:txBody>
          <a:bodyPr wrap="none" rtlCol="0">
            <a:spAutoFit/>
          </a:bodyPr>
          <a:lstStyle/>
          <a:p>
            <a:r>
              <a:rPr lang="en-US" i="1"/>
              <a:t>Photos by Flood</a:t>
            </a:r>
          </a:p>
          <a:p>
            <a:r>
              <a:rPr lang="en-US" i="1"/>
              <a:t>Defense Group</a:t>
            </a:r>
          </a:p>
        </p:txBody>
      </p:sp>
    </p:spTree>
    <p:extLst>
      <p:ext uri="{BB962C8B-B14F-4D97-AF65-F5344CB8AC3E}">
        <p14:creationId xmlns:p14="http://schemas.microsoft.com/office/powerpoint/2010/main" val="269743026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fontScale="90000"/>
          </a:bodyPr>
          <a:lstStyle/>
          <a:p>
            <a:r>
              <a:rPr lang="en-US" dirty="0"/>
              <a:t>Muscle</a:t>
            </a:r>
            <a:br>
              <a:rPr lang="en-US" dirty="0"/>
            </a:br>
            <a:r>
              <a:rPr lang="en-US" dirty="0"/>
              <a:t>Wall</a:t>
            </a:r>
            <a:br>
              <a:rPr lang="en-US" dirty="0"/>
            </a:br>
            <a:endParaRPr lang="en-US" sz="2700" i="1" dirty="0"/>
          </a:p>
        </p:txBody>
      </p:sp>
      <p:sp>
        <p:nvSpPr>
          <p:cNvPr id="4" name="TextBox 3">
            <a:extLst>
              <a:ext uri="{FF2B5EF4-FFF2-40B4-BE49-F238E27FC236}">
                <a16:creationId xmlns:a16="http://schemas.microsoft.com/office/drawing/2014/main" id="{9183660E-2C84-66FB-ECD3-7F4287E43CA0}"/>
              </a:ext>
            </a:extLst>
          </p:cNvPr>
          <p:cNvSpPr txBox="1"/>
          <p:nvPr/>
        </p:nvSpPr>
        <p:spPr>
          <a:xfrm>
            <a:off x="125433" y="2212375"/>
            <a:ext cx="2473642" cy="1477328"/>
          </a:xfrm>
          <a:prstGeom prst="rect">
            <a:avLst/>
          </a:prstGeom>
          <a:noFill/>
        </p:spPr>
        <p:txBody>
          <a:bodyPr wrap="square" rtlCol="0">
            <a:spAutoFit/>
          </a:bodyPr>
          <a:lstStyle/>
          <a:p>
            <a:r>
              <a:rPr lang="en-US"/>
              <a:t>Video link</a:t>
            </a:r>
          </a:p>
          <a:p>
            <a:r>
              <a:rPr lang="en-US">
                <a:hlinkClick r:id="rId3">
                  <a:extLst>
                    <a:ext uri="{A12FA001-AC4F-418D-AE19-62706E023703}">
                      <ahyp:hlinkClr xmlns:ahyp="http://schemas.microsoft.com/office/drawing/2018/hyperlinkcolor" val="tx"/>
                    </a:ext>
                  </a:extLst>
                </a:hlinkClick>
              </a:rPr>
              <a:t>https://www.youtube.com/watch?v=eHSsHfgQSJc</a:t>
            </a:r>
            <a:endParaRPr lang="en-US"/>
          </a:p>
          <a:p>
            <a:endParaRPr lang="en-US"/>
          </a:p>
        </p:txBody>
      </p:sp>
      <p:pic>
        <p:nvPicPr>
          <p:cNvPr id="5" name="Online Media 4" title="Muscle Wall Instructional">
            <a:hlinkClick r:id="" action="ppaction://media"/>
            <a:extLst>
              <a:ext uri="{FF2B5EF4-FFF2-40B4-BE49-F238E27FC236}">
                <a16:creationId xmlns:a16="http://schemas.microsoft.com/office/drawing/2014/main" id="{8E8B713B-D2E7-143E-E842-9094A4CDA29C}"/>
              </a:ext>
            </a:extLst>
          </p:cNvPr>
          <p:cNvPicPr>
            <a:picLocks noRot="1" noChangeAspect="1"/>
          </p:cNvPicPr>
          <p:nvPr>
            <a:videoFile r:link="rId1"/>
          </p:nvPr>
        </p:nvPicPr>
        <p:blipFill>
          <a:blip r:embed="rId4"/>
          <a:stretch>
            <a:fillRect/>
          </a:stretch>
        </p:blipFill>
        <p:spPr>
          <a:xfrm>
            <a:off x="2658409" y="1387366"/>
            <a:ext cx="9058372" cy="5117980"/>
          </a:xfrm>
          <a:prstGeom prst="rect">
            <a:avLst/>
          </a:prstGeom>
        </p:spPr>
      </p:pic>
    </p:spTree>
    <p:extLst>
      <p:ext uri="{BB962C8B-B14F-4D97-AF65-F5344CB8AC3E}">
        <p14:creationId xmlns:p14="http://schemas.microsoft.com/office/powerpoint/2010/main" val="5427030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E0AEC80-8115-4F41-B41A-43D5000262B8}"/>
              </a:ext>
              <a:ext uri="{C183D7F6-B498-43B3-948B-1728B52AA6E4}">
                <adec:decorative xmlns:adec="http://schemas.microsoft.com/office/drawing/2017/decorative" val="1"/>
              </a:ext>
            </a:extLst>
          </p:cNvPr>
          <p:cNvPicPr>
            <a:picLocks noChangeAspect="1"/>
          </p:cNvPicPr>
          <p:nvPr/>
        </p:nvPicPr>
        <p:blipFill rotWithShape="1">
          <a:blip r:embed="rId2">
            <a:alphaModFix amt="35000"/>
          </a:blip>
          <a:srcRect t="9418" b="6313"/>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83D048AD-5F12-4F20-8B94-DCE98507F94A}"/>
              </a:ext>
            </a:extLst>
          </p:cNvPr>
          <p:cNvSpPr>
            <a:spLocks noGrp="1"/>
          </p:cNvSpPr>
          <p:nvPr>
            <p:ph idx="1"/>
          </p:nvPr>
        </p:nvSpPr>
        <p:spPr>
          <a:xfrm>
            <a:off x="458924" y="2395329"/>
            <a:ext cx="9958063" cy="3952462"/>
          </a:xfrm>
        </p:spPr>
        <p:txBody>
          <a:bodyPr>
            <a:normAutofit lnSpcReduction="10000"/>
          </a:bodyPr>
          <a:lstStyle/>
          <a:p>
            <a:pPr>
              <a:buSzPct val="70000"/>
              <a:buFont typeface="Century Gothic" panose="020B0502020202020204" pitchFamily="34" charset="0"/>
              <a:buChar char="►"/>
            </a:pPr>
            <a:r>
              <a:rPr lang="en-US">
                <a:solidFill>
                  <a:schemeClr val="tx1"/>
                </a:solidFill>
              </a:rPr>
              <a:t>Systems include NOAQ </a:t>
            </a:r>
            <a:r>
              <a:rPr lang="en-US" err="1">
                <a:solidFill>
                  <a:schemeClr val="tx1"/>
                </a:solidFill>
              </a:rPr>
              <a:t>Tubewall</a:t>
            </a:r>
            <a:r>
              <a:rPr lang="en-US">
                <a:solidFill>
                  <a:schemeClr val="tx1"/>
                </a:solidFill>
              </a:rPr>
              <a:t> ™ and Serpent ™ Inflatable Flood Control Tube products</a:t>
            </a:r>
          </a:p>
          <a:p>
            <a:pPr>
              <a:buSzPct val="70000"/>
              <a:buFont typeface="Century Gothic" panose="020B0502020202020204" pitchFamily="34" charset="0"/>
              <a:buChar char="►"/>
            </a:pPr>
            <a:r>
              <a:rPr lang="en-US">
                <a:solidFill>
                  <a:schemeClr val="tx1"/>
                </a:solidFill>
              </a:rPr>
              <a:t>Uses air to inflate systems to form a continuous protective barrier</a:t>
            </a:r>
          </a:p>
          <a:p>
            <a:pPr>
              <a:buSzPct val="70000"/>
              <a:buFont typeface="Century Gothic" panose="020B0502020202020204" pitchFamily="34" charset="0"/>
              <a:buChar char="►"/>
            </a:pPr>
            <a:r>
              <a:rPr lang="en-US">
                <a:solidFill>
                  <a:schemeClr val="tx1"/>
                </a:solidFill>
              </a:rPr>
              <a:t>Advantages:</a:t>
            </a:r>
          </a:p>
          <a:p>
            <a:pPr lvl="1">
              <a:buSzPct val="70000"/>
              <a:buFont typeface="Arial" panose="020B0604020202020204" pitchFamily="34" charset="0"/>
              <a:buChar char="•"/>
            </a:pPr>
            <a:r>
              <a:rPr lang="en-US">
                <a:solidFill>
                  <a:schemeClr val="tx1"/>
                </a:solidFill>
              </a:rPr>
              <a:t>Available in various heights (up to ~39 inches)</a:t>
            </a:r>
          </a:p>
          <a:p>
            <a:pPr lvl="1">
              <a:buSzPct val="70000"/>
              <a:buFont typeface="Arial" panose="020B0604020202020204" pitchFamily="34" charset="0"/>
              <a:buChar char="•"/>
            </a:pPr>
            <a:r>
              <a:rPr lang="en-US">
                <a:solidFill>
                  <a:schemeClr val="tx1"/>
                </a:solidFill>
              </a:rPr>
              <a:t>Does not require heavy equipment for installation</a:t>
            </a:r>
          </a:p>
          <a:p>
            <a:pPr>
              <a:buSzPct val="70000"/>
              <a:buFont typeface="Century Gothic" panose="020B0502020202020204" pitchFamily="34" charset="0"/>
              <a:buChar char="►"/>
            </a:pPr>
            <a:r>
              <a:rPr lang="en-US">
                <a:solidFill>
                  <a:schemeClr val="tx1"/>
                </a:solidFill>
              </a:rPr>
              <a:t>Disadvantages:</a:t>
            </a:r>
          </a:p>
          <a:p>
            <a:pPr lvl="1">
              <a:buSzPct val="70000"/>
              <a:buFont typeface="Arial" panose="020B0604020202020204" pitchFamily="34" charset="0"/>
              <a:buChar char="•"/>
            </a:pPr>
            <a:r>
              <a:rPr lang="en-US">
                <a:solidFill>
                  <a:schemeClr val="tx1"/>
                </a:solidFill>
              </a:rPr>
              <a:t>Must have available air inflation equipment on-site</a:t>
            </a:r>
          </a:p>
          <a:p>
            <a:pPr lvl="1">
              <a:buSzPct val="70000"/>
              <a:buFont typeface="Arial" panose="020B0604020202020204" pitchFamily="34" charset="0"/>
              <a:buChar char="•"/>
            </a:pPr>
            <a:r>
              <a:rPr lang="en-US">
                <a:solidFill>
                  <a:schemeClr val="tx1"/>
                </a:solidFill>
              </a:rPr>
              <a:t>May not be able to handle flood debris impacts during flood events</a:t>
            </a:r>
          </a:p>
          <a:p>
            <a:pPr lvl="1">
              <a:buSzPct val="70000"/>
              <a:buFont typeface="Arial" panose="020B0604020202020204" pitchFamily="34" charset="0"/>
              <a:buChar char="•"/>
            </a:pPr>
            <a:r>
              <a:rPr lang="en-US">
                <a:solidFill>
                  <a:schemeClr val="tx1"/>
                </a:solidFill>
              </a:rPr>
              <a:t>Must have personnel available “when needed” for system installation</a:t>
            </a:r>
          </a:p>
          <a:p>
            <a:pPr>
              <a:buSzPct val="70000"/>
              <a:buFont typeface="Century Gothic" panose="020B0502020202020204" pitchFamily="34" charset="0"/>
              <a:buChar char="►"/>
            </a:pPr>
            <a:endParaRPr lang="en-US">
              <a:solidFill>
                <a:schemeClr val="tx1"/>
              </a:solidFill>
            </a:endParaRPr>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dirty="0"/>
              <a:t>Temporary flood barrier</a:t>
            </a:r>
            <a:br>
              <a:rPr lang="en-US" dirty="0"/>
            </a:br>
            <a:r>
              <a:rPr lang="en-US" sz="2800" b="1" i="1" dirty="0"/>
              <a:t> air filled Systems</a:t>
            </a:r>
          </a:p>
        </p:txBody>
      </p:sp>
    </p:spTree>
    <p:extLst>
      <p:ext uri="{BB962C8B-B14F-4D97-AF65-F5344CB8AC3E}">
        <p14:creationId xmlns:p14="http://schemas.microsoft.com/office/powerpoint/2010/main" val="6403470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4020B-BD58-413B-9283-2C8C1ABABAAE}"/>
              </a:ext>
            </a:extLst>
          </p:cNvPr>
          <p:cNvSpPr>
            <a:spLocks noGrp="1"/>
          </p:cNvSpPr>
          <p:nvPr>
            <p:ph type="title"/>
          </p:nvPr>
        </p:nvSpPr>
        <p:spPr>
          <a:xfrm>
            <a:off x="578194" y="352654"/>
            <a:ext cx="8534400" cy="1507067"/>
          </a:xfrm>
        </p:spPr>
        <p:txBody>
          <a:bodyPr>
            <a:normAutofit/>
          </a:bodyPr>
          <a:lstStyle/>
          <a:p>
            <a:r>
              <a:rPr lang="en-US" sz="2800" b="1" i="1" err="1"/>
              <a:t>Noaq</a:t>
            </a:r>
            <a:r>
              <a:rPr lang="en-US" sz="2800" b="1" i="1"/>
              <a:t> </a:t>
            </a:r>
            <a:r>
              <a:rPr lang="en-US" sz="2800" b="1" i="1" err="1"/>
              <a:t>Tubewall</a:t>
            </a:r>
            <a:r>
              <a:rPr lang="en-US" sz="2800" b="1" i="1"/>
              <a:t> &amp;</a:t>
            </a:r>
            <a:br>
              <a:rPr lang="en-US" sz="2800" b="1" i="1"/>
            </a:br>
            <a:r>
              <a:rPr lang="en-US" sz="2800" b="1" i="1"/>
              <a:t>Serpent Inflatable Flood Control Tube</a:t>
            </a:r>
          </a:p>
        </p:txBody>
      </p:sp>
      <p:sp>
        <p:nvSpPr>
          <p:cNvPr id="3" name="TextBox 2">
            <a:extLst>
              <a:ext uri="{FF2B5EF4-FFF2-40B4-BE49-F238E27FC236}">
                <a16:creationId xmlns:a16="http://schemas.microsoft.com/office/drawing/2014/main" id="{F86634D5-AC64-FFA0-AE0F-ECB361CA8690}"/>
              </a:ext>
            </a:extLst>
          </p:cNvPr>
          <p:cNvSpPr txBox="1"/>
          <p:nvPr/>
        </p:nvSpPr>
        <p:spPr>
          <a:xfrm>
            <a:off x="7623707" y="5859015"/>
            <a:ext cx="4357283" cy="646331"/>
          </a:xfrm>
          <a:prstGeom prst="rect">
            <a:avLst/>
          </a:prstGeom>
          <a:noFill/>
        </p:spPr>
        <p:txBody>
          <a:bodyPr wrap="none" rtlCol="0">
            <a:spAutoFit/>
          </a:bodyPr>
          <a:lstStyle/>
          <a:p>
            <a:r>
              <a:rPr lang="en-US" i="1"/>
              <a:t>Photos by Garrison Flood Control and</a:t>
            </a:r>
          </a:p>
          <a:p>
            <a:r>
              <a:rPr lang="en-US" i="1"/>
              <a:t>Flood Control International</a:t>
            </a:r>
          </a:p>
        </p:txBody>
      </p:sp>
      <p:pic>
        <p:nvPicPr>
          <p:cNvPr id="6146" name="Picture 2" descr="Inflatable Dam">
            <a:extLst>
              <a:ext uri="{FF2B5EF4-FFF2-40B4-BE49-F238E27FC236}">
                <a16:creationId xmlns:a16="http://schemas.microsoft.com/office/drawing/2014/main" id="{968B21CC-72CD-AF0B-B897-C41080B74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29" y="1650449"/>
            <a:ext cx="3252855" cy="32528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flatable Flood Berm">
            <a:extLst>
              <a:ext uri="{FF2B5EF4-FFF2-40B4-BE49-F238E27FC236}">
                <a16:creationId xmlns:a16="http://schemas.microsoft.com/office/drawing/2014/main" id="{FE4E93B4-65BD-66B5-3114-6491E6EF3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69" y="3652939"/>
            <a:ext cx="3109224" cy="31092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ci-NOAQ-tubewall-flood-barrier-01">
            <a:extLst>
              <a:ext uri="{FF2B5EF4-FFF2-40B4-BE49-F238E27FC236}">
                <a16:creationId xmlns:a16="http://schemas.microsoft.com/office/drawing/2014/main" id="{A449CB66-2050-A292-A2D5-C518E571B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45" y="1659265"/>
            <a:ext cx="3430310" cy="18978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ci-NOAQ-tubewall-flood-barrier-04">
            <a:extLst>
              <a:ext uri="{FF2B5EF4-FFF2-40B4-BE49-F238E27FC236}">
                <a16:creationId xmlns:a16="http://schemas.microsoft.com/office/drawing/2014/main" id="{C0386042-35F2-F481-658E-02986F2FB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594" y="1859721"/>
            <a:ext cx="2739704" cy="36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148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B414F3-C833-4395-8C69-0E806C518171}">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FDEB4C-941C-4EBE-9462-062D8A0ADE9E}">
  <ds:schemaRefs>
    <ds:schemaRef ds:uri="http://schemas.microsoft.com/sharepoint/v3/contenttype/forms"/>
  </ds:schemaRefs>
</ds:datastoreItem>
</file>

<file path=customXml/itemProps3.xml><?xml version="1.0" encoding="utf-8"?>
<ds:datastoreItem xmlns:ds="http://schemas.openxmlformats.org/officeDocument/2006/customXml" ds:itemID="{00B8EF33-82AA-4779-AFAA-C56669D00DAA}">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Slice design</Template>
  <TotalTime>89</TotalTime>
  <Words>1203</Words>
  <Application>Microsoft Office PowerPoint</Application>
  <PresentationFormat>Widescreen</PresentationFormat>
  <Paragraphs>114</Paragraphs>
  <Slides>22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Wingdings 3</vt:lpstr>
      <vt:lpstr>Slice</vt:lpstr>
      <vt:lpstr>Temporary Flood Barriers for Critical Infrastructure Protection</vt:lpstr>
      <vt:lpstr>Background / reason for Study</vt:lpstr>
      <vt:lpstr>Temporary flood barriers</vt:lpstr>
      <vt:lpstr>Temporary flood barrier  Water Filled Systems</vt:lpstr>
      <vt:lpstr>Box Barrier (Limited to ~20-inch height)</vt:lpstr>
      <vt:lpstr>Muscle Wall flood mitigation approved (by USACE)  for 4‘ water height (up to 8’ height available)</vt:lpstr>
      <vt:lpstr>Muscle Wall </vt:lpstr>
      <vt:lpstr>Temporary flood barrier  air filled Systems</vt:lpstr>
      <vt:lpstr>Noaq Tubewall &amp; Serpent Inflatable Flood Control Tube</vt:lpstr>
      <vt:lpstr>Temporary flood barrier  stand-alone Systems</vt:lpstr>
      <vt:lpstr>Noaq boxwall</vt:lpstr>
      <vt:lpstr>Mayim Modular Flood barrier</vt:lpstr>
      <vt:lpstr>Noaq boxwall</vt:lpstr>
      <vt:lpstr>Noaq boxwall</vt:lpstr>
      <vt:lpstr>Temporary flood barrier  Building Entry Protection Systems</vt:lpstr>
      <vt:lpstr>Dam easy</vt:lpstr>
      <vt:lpstr>Presray flood panel</vt:lpstr>
      <vt:lpstr>EZ flood panel</vt:lpstr>
      <vt:lpstr>Legacy flood Barrier</vt:lpstr>
      <vt:lpstr>Summary of CEGAS Site Reviews</vt:lpstr>
      <vt:lpstr>Conclusions</vt:lpstr>
      <vt:lpstr>Report Contacts</vt:lpstr>
    </vt:vector>
  </TitlesOfParts>
  <Company>Marshall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Temporary Flood Barriers for Critical Infrastructure</dc:title>
  <dc:creator>Carico, George</dc:creator>
  <cp:lastModifiedBy>Carico, George</cp:lastModifiedBy>
  <cp:revision>3</cp:revision>
  <dcterms:created xsi:type="dcterms:W3CDTF">2023-07-19T16:37:34Z</dcterms:created>
  <dcterms:modified xsi:type="dcterms:W3CDTF">2025-02-26T15:16:40Z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